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61"/>
  </p:notes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ws Cycle" charset="1" panose="02000503000000000000"/>
      <p:regular r:id="rId10"/>
    </p:embeddedFont>
    <p:embeddedFont>
      <p:font typeface="News Cycle Bold" charset="1" panose="02000803000000000000"/>
      <p:regular r:id="rId11"/>
    </p:embeddedFont>
    <p:embeddedFont>
      <p:font typeface="Arial" charset="1" panose="020B0502020202020204"/>
      <p:regular r:id="rId12"/>
    </p:embeddedFont>
    <p:embeddedFont>
      <p:font typeface="Arial Bold" charset="1" panose="020B0802020202020204"/>
      <p:regular r:id="rId13"/>
    </p:embeddedFont>
    <p:embeddedFont>
      <p:font typeface="Arial Italics" charset="1" panose="020B0502020202090204"/>
      <p:regular r:id="rId14"/>
    </p:embeddedFont>
    <p:embeddedFont>
      <p:font typeface="Arial Bold Italics" charset="1" panose="020B0802020202090204"/>
      <p:regular r:id="rId15"/>
    </p:embeddedFont>
    <p:embeddedFont>
      <p:font typeface="TT Rounds Condensed" charset="1" panose="02000506030000020003"/>
      <p:regular r:id="rId16"/>
    </p:embeddedFont>
    <p:embeddedFont>
      <p:font typeface="TT Rounds Condensed Bold" charset="1" panose="02000806030000020003"/>
      <p:regular r:id="rId17"/>
    </p:embeddedFont>
    <p:embeddedFont>
      <p:font typeface="TT Rounds Condensed Italics" charset="1" panose="02000506030000090003"/>
      <p:regular r:id="rId18"/>
    </p:embeddedFont>
    <p:embeddedFont>
      <p:font typeface="TT Rounds Condensed Bold Italics" charset="1" panose="02000806030000090003"/>
      <p:regular r:id="rId19"/>
    </p:embeddedFont>
    <p:embeddedFont>
      <p:font typeface="TT Rounds Condensed Thin" charset="1" panose="02000503020000020003"/>
      <p:regular r:id="rId20"/>
    </p:embeddedFont>
    <p:embeddedFont>
      <p:font typeface="TT Rounds Condensed Thin Italics" charset="1" panose="02000503020000090003"/>
      <p:regular r:id="rId21"/>
    </p:embeddedFont>
    <p:embeddedFont>
      <p:font typeface="TT Rounds Condensed Heavy" charset="1" panose="02000506030000020003"/>
      <p:regular r:id="rId22"/>
    </p:embeddedFont>
    <p:embeddedFont>
      <p:font typeface="TT Rounds Condensed Heavy Italics" charset="1" panose="02000506000000090003"/>
      <p:regular r:id="rId23"/>
    </p:embeddedFont>
    <p:embeddedFont>
      <p:font typeface="Neue Einstellung" charset="1" panose="00000500000000000000"/>
      <p:regular r:id="rId24"/>
    </p:embeddedFont>
    <p:embeddedFont>
      <p:font typeface="Neue Einstellung Bold" charset="1" panose="00000800000000000000"/>
      <p:regular r:id="rId25"/>
    </p:embeddedFont>
    <p:embeddedFont>
      <p:font typeface="Neue Einstellung Thin" charset="1" panose="00000200000000000000"/>
      <p:regular r:id="rId26"/>
    </p:embeddedFont>
    <p:embeddedFont>
      <p:font typeface="Neue Einstellung Medium" charset="1" panose="00000600000000000000"/>
      <p:regular r:id="rId27"/>
    </p:embeddedFont>
    <p:embeddedFont>
      <p:font typeface="Neue Einstellung Heavy" charset="1" panose="00000A00000000000000"/>
      <p:regular r:id="rId28"/>
    </p:embeddedFont>
    <p:embeddedFont>
      <p:font typeface="Aileron" charset="1" panose="00000500000000000000"/>
      <p:regular r:id="rId29"/>
    </p:embeddedFont>
    <p:embeddedFont>
      <p:font typeface="Aileron Bold" charset="1" panose="00000800000000000000"/>
      <p:regular r:id="rId30"/>
    </p:embeddedFont>
    <p:embeddedFont>
      <p:font typeface="Aileron Italics" charset="1" panose="00000500000000000000"/>
      <p:regular r:id="rId31"/>
    </p:embeddedFont>
    <p:embeddedFont>
      <p:font typeface="Aileron Bold Italics" charset="1" panose="00000800000000000000"/>
      <p:regular r:id="rId32"/>
    </p:embeddedFont>
    <p:embeddedFont>
      <p:font typeface="Aileron Thin" charset="1" panose="00000300000000000000"/>
      <p:regular r:id="rId33"/>
    </p:embeddedFont>
    <p:embeddedFont>
      <p:font typeface="Aileron Thin Italics" charset="1" panose="00000300000000000000"/>
      <p:regular r:id="rId34"/>
    </p:embeddedFont>
    <p:embeddedFont>
      <p:font typeface="Aileron Light" charset="1" panose="00000400000000000000"/>
      <p:regular r:id="rId35"/>
    </p:embeddedFont>
    <p:embeddedFont>
      <p:font typeface="Aileron Light Italics" charset="1" panose="00000400000000000000"/>
      <p:regular r:id="rId36"/>
    </p:embeddedFont>
    <p:embeddedFont>
      <p:font typeface="Aileron Ultra-Bold" charset="1" panose="00000A00000000000000"/>
      <p:regular r:id="rId37"/>
    </p:embeddedFont>
    <p:embeddedFont>
      <p:font typeface="Aileron Ultra-Bold Italics" charset="1" panose="00000A00000000000000"/>
      <p:regular r:id="rId38"/>
    </p:embeddedFont>
    <p:embeddedFont>
      <p:font typeface="Aileron Heavy" charset="1" panose="00000A00000000000000"/>
      <p:regular r:id="rId39"/>
    </p:embeddedFont>
    <p:embeddedFont>
      <p:font typeface="Aileron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58" Target="slides/slide18.xml" Type="http://schemas.openxmlformats.org/officeDocument/2006/relationships/slide"/><Relationship Id="rId59" Target="slides/slide19.xml" Type="http://schemas.openxmlformats.org/officeDocument/2006/relationships/slide"/><Relationship Id="rId6" Target="fonts/font6.fntdata" Type="http://schemas.openxmlformats.org/officeDocument/2006/relationships/font"/><Relationship Id="rId60" Target="slides/slide20.xml" Type="http://schemas.openxmlformats.org/officeDocument/2006/relationships/slide"/><Relationship Id="rId61" Target="notesMasters/notesMaster1.xml" Type="http://schemas.openxmlformats.org/officeDocument/2006/relationships/notesMaster"/><Relationship Id="rId62" Target="theme/theme2.xml" Type="http://schemas.openxmlformats.org/officeDocument/2006/relationships/theme"/><Relationship Id="rId63" Target="notesSlides/notesSlide1.xml" Type="http://schemas.openxmlformats.org/officeDocument/2006/relationships/notesSlide"/><Relationship Id="rId64" Target="notesSlides/notesSlide2.xml" Type="http://schemas.openxmlformats.org/officeDocument/2006/relationships/notesSlide"/><Relationship Id="rId65" Target="notesSlides/notesSlide3.xml" Type="http://schemas.openxmlformats.org/officeDocument/2006/relationships/notesSlide"/><Relationship Id="rId66" Target="notesSlides/notesSlide4.xml" Type="http://schemas.openxmlformats.org/officeDocument/2006/relationships/notesSlide"/><Relationship Id="rId67" Target="notesSlides/notesSlide5.xml" Type="http://schemas.openxmlformats.org/officeDocument/2006/relationships/notesSlide"/><Relationship Id="rId68" Target="notesSlides/notesSlide6.xml" Type="http://schemas.openxmlformats.org/officeDocument/2006/relationships/notesSlide"/><Relationship Id="rId69" Target="notesSlides/notesSlide7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8.xml" Type="http://schemas.openxmlformats.org/officeDocument/2006/relationships/notesSlide"/><Relationship Id="rId71" Target="notesSlides/notesSlide9.xml" Type="http://schemas.openxmlformats.org/officeDocument/2006/relationships/notesSlide"/><Relationship Id="rId72" Target="notesSlides/notesSlide10.xml" Type="http://schemas.openxmlformats.org/officeDocument/2006/relationships/notesSlide"/><Relationship Id="rId73" Target="notesSlides/notesSlide11.xml" Type="http://schemas.openxmlformats.org/officeDocument/2006/relationships/notesSlide"/><Relationship Id="rId74" Target="notesSlides/notesSlide12.xml" Type="http://schemas.openxmlformats.org/officeDocument/2006/relationships/notesSlide"/><Relationship Id="rId75" Target="notesSlides/notesSlide13.xml" Type="http://schemas.openxmlformats.org/officeDocument/2006/relationships/notesSlide"/><Relationship Id="rId76" Target="notesSlides/notesSlide14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Constant monitoring of elderly epileptic patients burdens caretakers and intrudes upon patients' privacy.(burden removal on caretaker)</a:t>
            </a:r>
          </a:p>
          <a:p>
            <a:r>
              <a:rPr lang="en-US"/>
              <a:t/>
            </a:r>
          </a:p>
          <a:p>
            <a:r>
              <a:rPr lang="en-US"/>
              <a:t>The exponential rise in elderly epilepsy underscores the demand for enhanced medical support and lifestyle adjustments.</a:t>
            </a:r>
          </a:p>
          <a:p>
            <a:r>
              <a:rPr lang="en-US"/>
              <a:t/>
            </a:r>
          </a:p>
          <a:p>
            <a:r>
              <a:rPr lang="en-US"/>
              <a:t>Efficient and economical monitoring solutions are imperative to detect and forecast seizures, alle vialing strain on caregivers.</a:t>
            </a:r>
          </a:p>
          <a:p>
            <a:r>
              <a:rPr lang="en-US"/>
              <a:t/>
            </a:r>
          </a:p>
          <a:p>
            <a:r>
              <a:rPr lang="en-US"/>
              <a:t>Implementing such solutions promises to relieve pressure on the nursing sector, preserve patient privacy, and stimulate economic growth in healthcare.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https://www.ncbi.nlm.nih.gov/pmc/articles/PMC8794165/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Constant monitoring of elderly epileptic patients burdens caretakers and intrudes upon patients' privacy.(burden removal on caretaker)</a:t>
            </a:r>
          </a:p>
          <a:p>
            <a:r>
              <a:rPr lang="en-US"/>
              <a:t/>
            </a:r>
          </a:p>
          <a:p>
            <a:r>
              <a:rPr lang="en-US"/>
              <a:t>The exponential rise in elderly epilepsy underscores the demand for enhanced medical support and lifestyle adjustments.</a:t>
            </a:r>
          </a:p>
          <a:p>
            <a:r>
              <a:rPr lang="en-US"/>
              <a:t/>
            </a:r>
          </a:p>
          <a:p>
            <a:r>
              <a:rPr lang="en-US"/>
              <a:t>Efficient and economical monitoring solutions are imperative to detect and forecast seizures, alle vialing strain on caregivers.</a:t>
            </a:r>
          </a:p>
          <a:p>
            <a:r>
              <a:rPr lang="en-US"/>
              <a:t/>
            </a:r>
          </a:p>
          <a:p>
            <a:r>
              <a:rPr lang="en-US"/>
              <a:t>Implementing such solutions promises to relieve pressure on the nursing sector, preserve patient privacy, and stimulate economic growth in healthcare.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Constant monitoring of elderly epileptic patients burdens caretakers and intrudes upon patients' privacy.(burden removal on caretaker)</a:t>
            </a:r>
          </a:p>
          <a:p>
            <a:r>
              <a:rPr lang="en-US"/>
              <a:t/>
            </a:r>
          </a:p>
          <a:p>
            <a:r>
              <a:rPr lang="en-US"/>
              <a:t>The exponential rise in elderly epilepsy underscores the demand for enhanced medical support and lifestyle adjustments.</a:t>
            </a:r>
          </a:p>
          <a:p>
            <a:r>
              <a:rPr lang="en-US"/>
              <a:t/>
            </a:r>
          </a:p>
          <a:p>
            <a:r>
              <a:rPr lang="en-US"/>
              <a:t>Efficient and economical monitoring solutions are imperative to detect and forecast seizures, alle vialing strain on caregivers.</a:t>
            </a:r>
          </a:p>
          <a:p>
            <a:r>
              <a:rPr lang="en-US"/>
              <a:t/>
            </a:r>
          </a:p>
          <a:p>
            <a:r>
              <a:rPr lang="en-US"/>
              <a:t>Implementing such solutions promises to relieve pressure on the nursing sector, preserve patient privacy, and stimulate economic growth in healthcare.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gif" Type="http://schemas.openxmlformats.org/officeDocument/2006/relationships/image"/><Relationship Id="rId15" Target="../media/image58.pn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notesSlides/notesSlide8.xml" Type="http://schemas.openxmlformats.org/officeDocument/2006/relationships/notesSlid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65.png" Type="http://schemas.openxmlformats.org/officeDocument/2006/relationships/image"/><Relationship Id="rId23" Target="../media/image66.sv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6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70.pn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70.png" Type="http://schemas.openxmlformats.org/officeDocument/2006/relationships/image"/><Relationship Id="rId4" Target="../media/image72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7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svg" Type="http://schemas.openxmlformats.org/officeDocument/2006/relationships/image"/><Relationship Id="rId19" Target="../media/image32.png" Type="http://schemas.openxmlformats.org/officeDocument/2006/relationships/image"/><Relationship Id="rId2" Target="../notesSlides/notesSlide7.xml" Type="http://schemas.openxmlformats.org/officeDocument/2006/relationships/notesSlide"/><Relationship Id="rId20" Target="../media/image33.svg" Type="http://schemas.openxmlformats.org/officeDocument/2006/relationships/image"/><Relationship Id="rId21" Target="../media/image34.png" Type="http://schemas.openxmlformats.org/officeDocument/2006/relationships/image"/><Relationship Id="rId22" Target="../media/image35.svg" Type="http://schemas.openxmlformats.org/officeDocument/2006/relationships/image"/><Relationship Id="rId23" Target="../media/image36.png" Type="http://schemas.openxmlformats.org/officeDocument/2006/relationships/image"/><Relationship Id="rId24" Target="../media/image37.svg" Type="http://schemas.openxmlformats.org/officeDocument/2006/relationships/image"/><Relationship Id="rId25" Target="../media/image38.png" Type="http://schemas.openxmlformats.org/officeDocument/2006/relationships/image"/><Relationship Id="rId26" Target="../media/image39.svg" Type="http://schemas.openxmlformats.org/officeDocument/2006/relationships/image"/><Relationship Id="rId27" Target="../media/image40.png" Type="http://schemas.openxmlformats.org/officeDocument/2006/relationships/image"/><Relationship Id="rId28" Target="../media/image41.svg" Type="http://schemas.openxmlformats.org/officeDocument/2006/relationships/image"/><Relationship Id="rId29" Target="../media/image42.png" Type="http://schemas.openxmlformats.org/officeDocument/2006/relationships/image"/><Relationship Id="rId3" Target="../media/image5.png" Type="http://schemas.openxmlformats.org/officeDocument/2006/relationships/image"/><Relationship Id="rId30" Target="../media/image43.svg" Type="http://schemas.openxmlformats.org/officeDocument/2006/relationships/image"/><Relationship Id="rId4" Target="../media/image6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3634" y="1484600"/>
            <a:ext cx="7618200" cy="7618200"/>
            <a:chOff x="0" y="0"/>
            <a:chExt cx="10157600" cy="1015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399542"/>
              <a:ext cx="8670417" cy="10956671"/>
            </a:xfrm>
            <a:custGeom>
              <a:avLst/>
              <a:gdLst/>
              <a:ahLst/>
              <a:cxnLst/>
              <a:rect r="r" b="b" t="t" l="l"/>
              <a:pathLst>
                <a:path h="10956671" w="8670417">
                  <a:moveTo>
                    <a:pt x="8670163" y="9069578"/>
                  </a:moveTo>
                  <a:cubicBezTo>
                    <a:pt x="7217664" y="10522204"/>
                    <a:pt x="5033137" y="10956671"/>
                    <a:pt x="3135249" y="10170541"/>
                  </a:cubicBezTo>
                  <a:cubicBezTo>
                    <a:pt x="1237361" y="9384411"/>
                    <a:pt x="0" y="7532370"/>
                    <a:pt x="127" y="5478145"/>
                  </a:cubicBezTo>
                  <a:cubicBezTo>
                    <a:pt x="254" y="3423920"/>
                    <a:pt x="1237742" y="1572006"/>
                    <a:pt x="3135630" y="786003"/>
                  </a:cubicBezTo>
                  <a:cubicBezTo>
                    <a:pt x="5033518" y="0"/>
                    <a:pt x="7218045" y="434721"/>
                    <a:pt x="8670417" y="1887347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328700" y="612750"/>
            <a:ext cx="3474000" cy="3474000"/>
            <a:chOff x="0" y="0"/>
            <a:chExt cx="4632000" cy="463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82118"/>
              <a:ext cx="3953764" cy="4996307"/>
            </a:xfrm>
            <a:custGeom>
              <a:avLst/>
              <a:gdLst/>
              <a:ahLst/>
              <a:cxnLst/>
              <a:rect r="r" b="b" t="t" l="l"/>
              <a:pathLst>
                <a:path h="4996307" w="3953764">
                  <a:moveTo>
                    <a:pt x="3953637" y="4135755"/>
                  </a:moveTo>
                  <a:cubicBezTo>
                    <a:pt x="3291205" y="4798187"/>
                    <a:pt x="2295017" y="4996307"/>
                    <a:pt x="1429639" y="4637786"/>
                  </a:cubicBezTo>
                  <a:cubicBezTo>
                    <a:pt x="564261" y="4279265"/>
                    <a:pt x="0" y="3434715"/>
                    <a:pt x="0" y="2497963"/>
                  </a:cubicBezTo>
                  <a:cubicBezTo>
                    <a:pt x="0" y="1561211"/>
                    <a:pt x="564388" y="716788"/>
                    <a:pt x="1429893" y="358394"/>
                  </a:cubicBezTo>
                  <a:cubicBezTo>
                    <a:pt x="2295398" y="0"/>
                    <a:pt x="3291459" y="198120"/>
                    <a:pt x="3953764" y="860552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999276" y="6435046"/>
            <a:ext cx="1269802" cy="1592226"/>
            <a:chOff x="0" y="0"/>
            <a:chExt cx="1693069" cy="21229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3037" cy="2122932"/>
            </a:xfrm>
            <a:custGeom>
              <a:avLst/>
              <a:gdLst/>
              <a:ahLst/>
              <a:cxnLst/>
              <a:rect r="r" b="b" t="t" l="l"/>
              <a:pathLst>
                <a:path h="2122932" w="1693037">
                  <a:moveTo>
                    <a:pt x="0" y="0"/>
                  </a:moveTo>
                  <a:lnTo>
                    <a:pt x="1693037" y="0"/>
                  </a:lnTo>
                  <a:lnTo>
                    <a:pt x="1693037" y="2122932"/>
                  </a:lnTo>
                  <a:lnTo>
                    <a:pt x="0" y="212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t="0" r="-9" b="-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1624" y="822094"/>
            <a:ext cx="8881930" cy="7505232"/>
            <a:chOff x="0" y="0"/>
            <a:chExt cx="11842573" cy="100069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42623" cy="10006965"/>
            </a:xfrm>
            <a:custGeom>
              <a:avLst/>
              <a:gdLst/>
              <a:ahLst/>
              <a:cxnLst/>
              <a:rect r="r" b="b" t="t" l="l"/>
              <a:pathLst>
                <a:path h="10006965" w="11842623">
                  <a:moveTo>
                    <a:pt x="0" y="0"/>
                  </a:moveTo>
                  <a:lnTo>
                    <a:pt x="11842623" y="0"/>
                  </a:lnTo>
                  <a:lnTo>
                    <a:pt x="11842623" y="10006965"/>
                  </a:lnTo>
                  <a:lnTo>
                    <a:pt x="0" y="10006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6" r="0" b="-4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347898" y="2363398"/>
            <a:ext cx="8466470" cy="5441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488"/>
              </a:lnSpc>
            </a:pPr>
            <a:r>
              <a:rPr lang="en-US" sz="7716">
                <a:solidFill>
                  <a:srgbClr val="471E99"/>
                </a:solidFill>
                <a:latin typeface="Neue Einstellung Bold"/>
              </a:rPr>
              <a:t>IoT-Vision Enabled Assistant for Epileptic Patients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79286" y="1941048"/>
            <a:ext cx="2109782" cy="40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2"/>
              </a:lnSpc>
            </a:pPr>
            <a:r>
              <a:rPr lang="en-US" sz="2799">
                <a:solidFill>
                  <a:srgbClr val="471E99"/>
                </a:solidFill>
                <a:latin typeface="Neue Einstellung Bold"/>
              </a:rPr>
              <a:t>FYP-2020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06933" y="8951449"/>
            <a:ext cx="8263690" cy="51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4"/>
              </a:lnSpc>
            </a:pPr>
            <a:r>
              <a:rPr lang="en-US" sz="3299">
                <a:solidFill>
                  <a:srgbClr val="471E99"/>
                </a:solidFill>
                <a:latin typeface="Neue Einstellung Bold"/>
              </a:rPr>
              <a:t>Department of Computer Science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4156" y="8306172"/>
            <a:ext cx="8707525" cy="42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1"/>
              </a:lnSpc>
            </a:pPr>
            <a:r>
              <a:rPr lang="en-US" sz="2799">
                <a:solidFill>
                  <a:srgbClr val="471E99"/>
                </a:solidFill>
                <a:latin typeface="Neue Einstellung Bold"/>
              </a:rPr>
              <a:t>Supervisor: </a:t>
            </a:r>
            <a:r>
              <a:rPr lang="en-US" sz="2799">
                <a:solidFill>
                  <a:srgbClr val="471E99"/>
                </a:solidFill>
                <a:latin typeface="Neue Einstellung Bold"/>
              </a:rPr>
              <a:t>Mr. Samyan Qayyum  Wahla</a:t>
            </a:r>
          </a:p>
        </p:txBody>
      </p:sp>
      <p:sp>
        <p:nvSpPr>
          <p:cNvPr name="Freeform 14" id="14" descr="uet lahore Logo Vector (.CDR) Free Download"/>
          <p:cNvSpPr/>
          <p:nvPr/>
        </p:nvSpPr>
        <p:spPr>
          <a:xfrm flipH="false" flipV="false" rot="0">
            <a:off x="16634177" y="270474"/>
            <a:ext cx="1511398" cy="1516452"/>
          </a:xfrm>
          <a:custGeom>
            <a:avLst/>
            <a:gdLst/>
            <a:ahLst/>
            <a:cxnLst/>
            <a:rect r="r" b="b" t="t" l="l"/>
            <a:pathLst>
              <a:path h="1516452" w="1511398">
                <a:moveTo>
                  <a:pt x="0" y="0"/>
                </a:moveTo>
                <a:lnTo>
                  <a:pt x="1511398" y="0"/>
                </a:lnTo>
                <a:lnTo>
                  <a:pt x="1511398" y="1516452"/>
                </a:lnTo>
                <a:lnTo>
                  <a:pt x="0" y="1516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1624" y="8327326"/>
            <a:ext cx="1653822" cy="1650936"/>
          </a:xfrm>
          <a:custGeom>
            <a:avLst/>
            <a:gdLst/>
            <a:ahLst/>
            <a:cxnLst/>
            <a:rect r="r" b="b" t="t" l="l"/>
            <a:pathLst>
              <a:path h="1650936" w="1653822">
                <a:moveTo>
                  <a:pt x="0" y="0"/>
                </a:moveTo>
                <a:lnTo>
                  <a:pt x="1653822" y="0"/>
                </a:lnTo>
                <a:lnTo>
                  <a:pt x="1653822" y="1650936"/>
                </a:lnTo>
                <a:lnTo>
                  <a:pt x="0" y="1650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7" r="0" b="-8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716319" y="9681173"/>
            <a:ext cx="10855361" cy="510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74"/>
              </a:lnSpc>
            </a:pPr>
            <a:r>
              <a:rPr lang="en-US" sz="3299">
                <a:solidFill>
                  <a:srgbClr val="471E99"/>
                </a:solidFill>
                <a:latin typeface="Neue Einstellung Bold"/>
              </a:rPr>
              <a:t>University of Engineering &amp; Technology, Lahore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900" y="185536"/>
            <a:ext cx="1464076" cy="1238974"/>
            <a:chOff x="0" y="0"/>
            <a:chExt cx="1952101" cy="1651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2117" cy="1652016"/>
            </a:xfrm>
            <a:custGeom>
              <a:avLst/>
              <a:gdLst/>
              <a:ahLst/>
              <a:cxnLst/>
              <a:rect r="r" b="b" t="t" l="l"/>
              <a:pathLst>
                <a:path h="1652016" w="1952117">
                  <a:moveTo>
                    <a:pt x="0" y="0"/>
                  </a:moveTo>
                  <a:lnTo>
                    <a:pt x="1952117" y="0"/>
                  </a:lnTo>
                  <a:lnTo>
                    <a:pt x="1952117" y="1652016"/>
                  </a:lnTo>
                  <a:lnTo>
                    <a:pt x="0" y="1652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" r="0" b="-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21722" y="293892"/>
            <a:ext cx="5972267" cy="92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5428">
                <a:solidFill>
                  <a:srgbClr val="0082A9"/>
                </a:solidFill>
                <a:latin typeface="Neue Einstellung Bold"/>
              </a:rPr>
              <a:t>Literature Review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98576" y="1569378"/>
          <a:ext cx="17655067" cy="8399645"/>
        </p:xfrm>
        <a:graphic>
          <a:graphicData uri="http://schemas.openxmlformats.org/drawingml/2006/table">
            <a:tbl>
              <a:tblPr/>
              <a:tblGrid>
                <a:gridCol w="4607012"/>
                <a:gridCol w="1620020"/>
                <a:gridCol w="2518347"/>
                <a:gridCol w="1851818"/>
                <a:gridCol w="827188"/>
                <a:gridCol w="1596317"/>
                <a:gridCol w="1575546"/>
                <a:gridCol w="1633372"/>
                <a:gridCol w="1425447"/>
              </a:tblGrid>
              <a:tr h="9535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Title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Modality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Methodology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Category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Year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Phase of Seizure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Detection of Seizure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Forecasting of Seizure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Wearable Device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</a:tr>
              <a:tr h="12396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 hybrid densenet-LSTM model for epileptic seizure prediction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Densenet and LSTM.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 (Interictal, preictal)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2021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Interictal and Preictal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96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EZcap: A Novel Wearable for Real-Time Automated Seizure Detection from EEG Signals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Kriging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2022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4782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 real-time seizure classification system using computer vision techniques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5 sec videos of seizure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FER (Facial Emotion Recognition)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2022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96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Generalized Epileptic Seizure Prediction using Machine Learning Method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K-Means Clustering &amp; Classification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 (Seizure and Non-Seizure)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2023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Pre-Ictal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734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Epilepsy-Net: attention-based 1D-inception network model for epilepsy detection using one-channel and multi-channel EEG signals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RNN &amp; CNN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 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2023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0589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Proposed Solution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Video Recordings 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Human Behaviour Modeling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2024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Preictal and 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3822889" y="288132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40188" y="4145574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42284" y="288132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58125" y="288132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22889" y="4145574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58125" y="4145574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22889" y="5409806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42284" y="5409806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058125" y="5409806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442284" y="6674038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058125" y="6674038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058125" y="793827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442284" y="7938270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26442" y="793827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26442" y="9202502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440188" y="9202502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7056030" y="9202502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826442" y="6674038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-23536"/>
          <a:ext cx="18288000" cy="10310536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  <a:gridCol w="3053299"/>
                <a:gridCol w="3042701"/>
                <a:gridCol w="3048000"/>
                <a:gridCol w="3048000"/>
              </a:tblGrid>
              <a:tr h="10310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marL="453392" indent="-226696" lvl="1">
                        <a:lnSpc>
                          <a:spcPts val="315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191919"/>
                          </a:solidFill>
                          <a:latin typeface="Aileron"/>
                        </a:rPr>
                        <a:t>EEG Signal:  76%</a:t>
                      </a:r>
                    </a:p>
                    <a:p>
                      <a:pPr marL="453392" indent="-226696" lvl="1">
                        <a:lnSpc>
                          <a:spcPts val="315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191919"/>
                          </a:solidFill>
                          <a:latin typeface="Aileron"/>
                        </a:rPr>
                        <a:t>EEG Signal Video Recordings: 17%</a:t>
                      </a:r>
                    </a:p>
                    <a:p>
                      <a:pPr marL="453392" indent="-226696" lvl="1">
                        <a:lnSpc>
                          <a:spcPts val="3150"/>
                        </a:lnSpc>
                        <a:buFont typeface="Arial"/>
                        <a:buChar char="•"/>
                      </a:pPr>
                      <a:r>
                        <a:rPr lang="en-US" sz="2100">
                          <a:solidFill>
                            <a:srgbClr val="191919"/>
                          </a:solidFill>
                          <a:latin typeface="Aileron"/>
                        </a:rPr>
                        <a:t>Image/Video: 5%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849"/>
                        </a:lnSpc>
                      </a:pPr>
                    </a:p>
                    <a:p>
                      <a:pPr marL="453392" indent="-226696" lvl="1">
                        <a:lnSpc>
                          <a:spcPts val="3150"/>
                        </a:lnSpc>
                        <a:buFont typeface="Arial"/>
                        <a:buChar char="•"/>
                      </a:pPr>
                      <a:r>
                        <a:rPr lang="en-US" sz="2100" spc="31">
                          <a:solidFill>
                            <a:srgbClr val="191919"/>
                          </a:solidFill>
                          <a:latin typeface="Aileron"/>
                        </a:rPr>
                        <a:t>EEG S</a:t>
                      </a:r>
                      <a:r>
                        <a:rPr lang="en-US" sz="2100" spc="31">
                          <a:solidFill>
                            <a:srgbClr val="191919"/>
                          </a:solidFill>
                          <a:latin typeface="Aileron"/>
                        </a:rPr>
                        <a:t>ignal: 90%</a:t>
                      </a:r>
                    </a:p>
                    <a:p>
                      <a:pPr marL="453392" indent="-226696" lvl="1">
                        <a:lnSpc>
                          <a:spcPts val="3150"/>
                        </a:lnSpc>
                        <a:buFont typeface="Arial"/>
                        <a:buChar char="•"/>
                      </a:pPr>
                      <a:r>
                        <a:rPr lang="en-US" sz="2100" spc="31">
                          <a:solidFill>
                            <a:srgbClr val="191919"/>
                          </a:solidFill>
                          <a:latin typeface="Aileron"/>
                        </a:rPr>
                        <a:t>Image/Video: 9%</a:t>
                      </a:r>
                    </a:p>
                    <a:p>
                      <a:pPr algn="ctr">
                        <a:lnSpc>
                          <a:spcPts val="255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3600"/>
                        </a:lnSpc>
                      </a:pP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EEG Signal: 98%</a:t>
                      </a: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Image/Video: 1%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3600"/>
                        </a:lnSpc>
                      </a:pP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EEG Signal: 98%</a:t>
                      </a: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Image/Video: 1%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3599"/>
                        </a:lnSpc>
                      </a:pP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EEG S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ignal: 71%</a:t>
                      </a: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Audio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: 14%</a:t>
                      </a: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Image/Video: 14%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EEG</a:t>
                      </a: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 Signal: 75%</a:t>
                      </a:r>
                    </a:p>
                    <a:p>
                      <a:pPr marL="388620" indent="-194310" lvl="1">
                        <a:lnSpc>
                          <a:spcPts val="2700"/>
                        </a:lnSpc>
                        <a:buFont typeface="Arial"/>
                        <a:buChar char="•"/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Image/Video: 25%</a:t>
                      </a: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  <a:p>
                      <a:pPr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-829633">
            <a:off x="101452" y="8486967"/>
            <a:ext cx="20724935" cy="5634207"/>
            <a:chOff x="0" y="0"/>
            <a:chExt cx="5458419" cy="1483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58419" cy="1483907"/>
            </a:xfrm>
            <a:custGeom>
              <a:avLst/>
              <a:gdLst/>
              <a:ahLst/>
              <a:cxnLst/>
              <a:rect r="r" b="b" t="t" l="l"/>
              <a:pathLst>
                <a:path h="1483907" w="5458419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29633">
            <a:off x="-2015856" y="-2222871"/>
            <a:ext cx="20724935" cy="5634207"/>
            <a:chOff x="0" y="0"/>
            <a:chExt cx="5458419" cy="1483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58419" cy="1483907"/>
            </a:xfrm>
            <a:custGeom>
              <a:avLst/>
              <a:gdLst/>
              <a:ahLst/>
              <a:cxnLst/>
              <a:rect r="r" b="b" t="t" l="l"/>
              <a:pathLst>
                <a:path h="1483907" w="5458419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3811" y="4364927"/>
            <a:ext cx="1248696" cy="1248696"/>
            <a:chOff x="0" y="0"/>
            <a:chExt cx="556826" cy="556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86EAE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2018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1502122" y="5613623"/>
            <a:ext cx="6037" cy="689130"/>
          </a:xfrm>
          <a:prstGeom prst="line">
            <a:avLst/>
          </a:prstGeom>
          <a:ln cap="flat" w="47625">
            <a:solidFill>
              <a:srgbClr val="86EAE9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16142940" y="748169"/>
            <a:ext cx="1247775" cy="1247775"/>
            <a:chOff x="0" y="0"/>
            <a:chExt cx="581274" cy="58127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1274" cy="581274"/>
            </a:xfrm>
            <a:custGeom>
              <a:avLst/>
              <a:gdLst/>
              <a:ahLst/>
              <a:cxnLst/>
              <a:rect r="r" b="b" t="t" l="l"/>
              <a:pathLst>
                <a:path h="581274" w="581274">
                  <a:moveTo>
                    <a:pt x="290637" y="0"/>
                  </a:moveTo>
                  <a:cubicBezTo>
                    <a:pt x="130123" y="0"/>
                    <a:pt x="0" y="130123"/>
                    <a:pt x="0" y="290637"/>
                  </a:cubicBezTo>
                  <a:cubicBezTo>
                    <a:pt x="0" y="451151"/>
                    <a:pt x="130123" y="581274"/>
                    <a:pt x="290637" y="581274"/>
                  </a:cubicBezTo>
                  <a:cubicBezTo>
                    <a:pt x="451151" y="581274"/>
                    <a:pt x="581274" y="451151"/>
                    <a:pt x="581274" y="290637"/>
                  </a:cubicBezTo>
                  <a:cubicBezTo>
                    <a:pt x="581274" y="130123"/>
                    <a:pt x="451151" y="0"/>
                    <a:pt x="29063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54494" y="-2656"/>
              <a:ext cx="472285" cy="52943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2023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6766828" y="1995944"/>
            <a:ext cx="0" cy="571275"/>
          </a:xfrm>
          <a:prstGeom prst="line">
            <a:avLst/>
          </a:prstGeom>
          <a:ln cap="flat" w="47625">
            <a:solidFill>
              <a:srgbClr val="13538A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13089999" y="1372057"/>
            <a:ext cx="1247775" cy="1247775"/>
            <a:chOff x="0" y="0"/>
            <a:chExt cx="594664" cy="5946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4664" cy="594664"/>
            </a:xfrm>
            <a:custGeom>
              <a:avLst/>
              <a:gdLst/>
              <a:ahLst/>
              <a:cxnLst/>
              <a:rect r="r" b="b" t="t" l="l"/>
              <a:pathLst>
                <a:path h="594664" w="594664">
                  <a:moveTo>
                    <a:pt x="297332" y="0"/>
                  </a:moveTo>
                  <a:cubicBezTo>
                    <a:pt x="133120" y="0"/>
                    <a:pt x="0" y="133120"/>
                    <a:pt x="0" y="297332"/>
                  </a:cubicBezTo>
                  <a:cubicBezTo>
                    <a:pt x="0" y="461544"/>
                    <a:pt x="133120" y="594664"/>
                    <a:pt x="297332" y="594664"/>
                  </a:cubicBezTo>
                  <a:cubicBezTo>
                    <a:pt x="461544" y="594664"/>
                    <a:pt x="594664" y="461544"/>
                    <a:pt x="594664" y="297332"/>
                  </a:cubicBezTo>
                  <a:cubicBezTo>
                    <a:pt x="594664" y="133120"/>
                    <a:pt x="461544" y="0"/>
                    <a:pt x="297332" y="0"/>
                  </a:cubicBezTo>
                  <a:close/>
                </a:path>
              </a:pathLst>
            </a:custGeom>
            <a:solidFill>
              <a:srgbClr val="1C88C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55750" y="-1400"/>
              <a:ext cx="483164" cy="5403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2022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713887" y="2619832"/>
            <a:ext cx="0" cy="683241"/>
          </a:xfrm>
          <a:prstGeom prst="line">
            <a:avLst/>
          </a:prstGeom>
          <a:ln cap="flat" w="47625">
            <a:solidFill>
              <a:srgbClr val="1C88C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0037058" y="2106082"/>
            <a:ext cx="1247775" cy="1247775"/>
            <a:chOff x="0" y="0"/>
            <a:chExt cx="545633" cy="5456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5633" cy="545633"/>
            </a:xfrm>
            <a:custGeom>
              <a:avLst/>
              <a:gdLst/>
              <a:ahLst/>
              <a:cxnLst/>
              <a:rect r="r" b="b" t="t" l="l"/>
              <a:pathLst>
                <a:path h="545633" w="545633">
                  <a:moveTo>
                    <a:pt x="272816" y="0"/>
                  </a:moveTo>
                  <a:cubicBezTo>
                    <a:pt x="122144" y="0"/>
                    <a:pt x="0" y="122144"/>
                    <a:pt x="0" y="272816"/>
                  </a:cubicBezTo>
                  <a:cubicBezTo>
                    <a:pt x="0" y="423489"/>
                    <a:pt x="122144" y="545633"/>
                    <a:pt x="272816" y="545633"/>
                  </a:cubicBezTo>
                  <a:cubicBezTo>
                    <a:pt x="423489" y="545633"/>
                    <a:pt x="545633" y="423489"/>
                    <a:pt x="545633" y="272816"/>
                  </a:cubicBezTo>
                  <a:cubicBezTo>
                    <a:pt x="545633" y="122144"/>
                    <a:pt x="423489" y="0"/>
                    <a:pt x="272816" y="0"/>
                  </a:cubicBezTo>
                  <a:close/>
                </a:path>
              </a:pathLst>
            </a:custGeom>
            <a:solidFill>
              <a:srgbClr val="18AFD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51153" y="-5997"/>
              <a:ext cx="443327" cy="5004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2021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0660946" y="3353857"/>
            <a:ext cx="0" cy="685070"/>
          </a:xfrm>
          <a:prstGeom prst="line">
            <a:avLst/>
          </a:prstGeom>
          <a:ln cap="flat" w="47625">
            <a:solidFill>
              <a:srgbClr val="18AFD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6984117" y="2874739"/>
            <a:ext cx="1247775" cy="1247775"/>
            <a:chOff x="0" y="0"/>
            <a:chExt cx="571525" cy="5715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71525" cy="571525"/>
            </a:xfrm>
            <a:custGeom>
              <a:avLst/>
              <a:gdLst/>
              <a:ahLst/>
              <a:cxnLst/>
              <a:rect r="r" b="b" t="t" l="l"/>
              <a:pathLst>
                <a:path h="571525" w="571525">
                  <a:moveTo>
                    <a:pt x="285763" y="0"/>
                  </a:moveTo>
                  <a:cubicBezTo>
                    <a:pt x="127940" y="0"/>
                    <a:pt x="0" y="127940"/>
                    <a:pt x="0" y="285763"/>
                  </a:cubicBezTo>
                  <a:cubicBezTo>
                    <a:pt x="0" y="443585"/>
                    <a:pt x="127940" y="571525"/>
                    <a:pt x="285763" y="571525"/>
                  </a:cubicBezTo>
                  <a:cubicBezTo>
                    <a:pt x="443585" y="571525"/>
                    <a:pt x="571525" y="443585"/>
                    <a:pt x="571525" y="285763"/>
                  </a:cubicBezTo>
                  <a:cubicBezTo>
                    <a:pt x="571525" y="127940"/>
                    <a:pt x="443585" y="0"/>
                    <a:pt x="285763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53580" y="-3570"/>
              <a:ext cx="464364" cy="52151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2020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7608004" y="4122514"/>
            <a:ext cx="0" cy="652267"/>
          </a:xfrm>
          <a:prstGeom prst="line">
            <a:avLst/>
          </a:prstGeom>
          <a:ln cap="flat" w="47625">
            <a:solidFill>
              <a:srgbClr val="37C9EF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3932314" y="3580777"/>
            <a:ext cx="1245498" cy="1245498"/>
            <a:chOff x="0" y="0"/>
            <a:chExt cx="556826" cy="55682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2019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 flipH="true">
            <a:off x="4555063" y="4826275"/>
            <a:ext cx="0" cy="684360"/>
          </a:xfrm>
          <a:prstGeom prst="line">
            <a:avLst/>
          </a:prstGeom>
          <a:ln cap="flat" w="47625">
            <a:solidFill>
              <a:srgbClr val="3EDAD8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33" id="33"/>
          <p:cNvSpPr txBox="true"/>
          <p:nvPr/>
        </p:nvSpPr>
        <p:spPr>
          <a:xfrm rot="0">
            <a:off x="883811" y="340869"/>
            <a:ext cx="12039616" cy="92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99"/>
              </a:lnSpc>
              <a:spcBef>
                <a:spcPct val="0"/>
              </a:spcBef>
            </a:pPr>
            <a:r>
              <a:rPr lang="en-US" sz="5428" strike="noStrike" u="none">
                <a:solidFill>
                  <a:srgbClr val="0082A9"/>
                </a:solidFill>
                <a:latin typeface="Neue Einstellung Bold"/>
              </a:rPr>
              <a:t>Modality Based Publication Trend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73171" y="9237345"/>
            <a:ext cx="842692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spc="62">
                <a:solidFill>
                  <a:srgbClr val="191919"/>
                </a:solidFill>
                <a:latin typeface="Aileron"/>
              </a:rPr>
              <a:t>Trend shows that world is moving from EEG-based to Vision Based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174" y="116866"/>
            <a:ext cx="1383474" cy="1348886"/>
            <a:chOff x="0" y="0"/>
            <a:chExt cx="1844632" cy="1798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4675" cy="1798574"/>
            </a:xfrm>
            <a:custGeom>
              <a:avLst/>
              <a:gdLst/>
              <a:ahLst/>
              <a:cxnLst/>
              <a:rect r="r" b="b" t="t" l="l"/>
              <a:pathLst>
                <a:path h="1798574" w="1844675">
                  <a:moveTo>
                    <a:pt x="0" y="0"/>
                  </a:moveTo>
                  <a:lnTo>
                    <a:pt x="1844675" y="0"/>
                  </a:lnTo>
                  <a:lnTo>
                    <a:pt x="1844675" y="1798574"/>
                  </a:lnTo>
                  <a:lnTo>
                    <a:pt x="0" y="1798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3" t="0" r="-111" b="3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97340" y="209846"/>
            <a:ext cx="4168488" cy="1194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</a:pPr>
            <a:r>
              <a:rPr lang="en-US" sz="3261" spc="277">
                <a:solidFill>
                  <a:srgbClr val="471E99"/>
                </a:solidFill>
                <a:latin typeface="Neue Einstellung Bold"/>
              </a:rPr>
              <a:t>SYSTEM ARCHITECTURE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0538" y="396886"/>
            <a:ext cx="1383473" cy="1348886"/>
          </a:xfrm>
          <a:custGeom>
            <a:avLst/>
            <a:gdLst/>
            <a:ahLst/>
            <a:cxnLst/>
            <a:rect r="r" b="b" t="t" l="l"/>
            <a:pathLst>
              <a:path h="1348886" w="1383473">
                <a:moveTo>
                  <a:pt x="0" y="0"/>
                </a:moveTo>
                <a:lnTo>
                  <a:pt x="1383473" y="0"/>
                </a:lnTo>
                <a:lnTo>
                  <a:pt x="1383473" y="1348886"/>
                </a:lnTo>
                <a:lnTo>
                  <a:pt x="0" y="134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01376" y="6051769"/>
            <a:ext cx="4695049" cy="3339354"/>
          </a:xfrm>
          <a:custGeom>
            <a:avLst/>
            <a:gdLst/>
            <a:ahLst/>
            <a:cxnLst/>
            <a:rect r="r" b="b" t="t" l="l"/>
            <a:pathLst>
              <a:path h="3339354" w="4695049">
                <a:moveTo>
                  <a:pt x="0" y="0"/>
                </a:moveTo>
                <a:lnTo>
                  <a:pt x="4695049" y="0"/>
                </a:lnTo>
                <a:lnTo>
                  <a:pt x="4695049" y="3339354"/>
                </a:lnTo>
                <a:lnTo>
                  <a:pt x="0" y="3339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98880" y="5542271"/>
            <a:ext cx="6842403" cy="3848852"/>
          </a:xfrm>
          <a:custGeom>
            <a:avLst/>
            <a:gdLst/>
            <a:ahLst/>
            <a:cxnLst/>
            <a:rect r="r" b="b" t="t" l="l"/>
            <a:pathLst>
              <a:path h="3848852" w="6842403">
                <a:moveTo>
                  <a:pt x="0" y="0"/>
                </a:moveTo>
                <a:lnTo>
                  <a:pt x="6842403" y="0"/>
                </a:lnTo>
                <a:lnTo>
                  <a:pt x="6842403" y="3848852"/>
                </a:lnTo>
                <a:lnTo>
                  <a:pt x="0" y="3848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898880" y="6962366"/>
            <a:ext cx="3631786" cy="2428757"/>
          </a:xfrm>
          <a:custGeom>
            <a:avLst/>
            <a:gdLst/>
            <a:ahLst/>
            <a:cxnLst/>
            <a:rect r="r" b="b" t="t" l="l"/>
            <a:pathLst>
              <a:path h="2428757" w="3631786">
                <a:moveTo>
                  <a:pt x="3631786" y="0"/>
                </a:moveTo>
                <a:lnTo>
                  <a:pt x="0" y="0"/>
                </a:lnTo>
                <a:lnTo>
                  <a:pt x="0" y="2428757"/>
                </a:lnTo>
                <a:lnTo>
                  <a:pt x="3631786" y="2428757"/>
                </a:lnTo>
                <a:lnTo>
                  <a:pt x="3631786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16175" y="5824044"/>
            <a:ext cx="925108" cy="760902"/>
          </a:xfrm>
          <a:custGeom>
            <a:avLst/>
            <a:gdLst/>
            <a:ahLst/>
            <a:cxnLst/>
            <a:rect r="r" b="b" t="t" l="l"/>
            <a:pathLst>
              <a:path h="760902" w="925108">
                <a:moveTo>
                  <a:pt x="0" y="0"/>
                </a:moveTo>
                <a:lnTo>
                  <a:pt x="925108" y="0"/>
                </a:lnTo>
                <a:lnTo>
                  <a:pt x="925108" y="760902"/>
                </a:lnTo>
                <a:lnTo>
                  <a:pt x="0" y="7609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8751502" y="7239963"/>
            <a:ext cx="989781" cy="841314"/>
          </a:xfrm>
          <a:custGeom>
            <a:avLst/>
            <a:gdLst/>
            <a:ahLst/>
            <a:cxnLst/>
            <a:rect r="r" b="b" t="t" l="l"/>
            <a:pathLst>
              <a:path h="841314" w="989781">
                <a:moveTo>
                  <a:pt x="989781" y="0"/>
                </a:moveTo>
                <a:lnTo>
                  <a:pt x="0" y="0"/>
                </a:lnTo>
                <a:lnTo>
                  <a:pt x="0" y="841314"/>
                </a:lnTo>
                <a:lnTo>
                  <a:pt x="989781" y="841314"/>
                </a:lnTo>
                <a:lnTo>
                  <a:pt x="989781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23004" y="5599690"/>
            <a:ext cx="974822" cy="801791"/>
          </a:xfrm>
          <a:custGeom>
            <a:avLst/>
            <a:gdLst/>
            <a:ahLst/>
            <a:cxnLst/>
            <a:rect r="r" b="b" t="t" l="l"/>
            <a:pathLst>
              <a:path h="801791" w="974822">
                <a:moveTo>
                  <a:pt x="0" y="0"/>
                </a:moveTo>
                <a:lnTo>
                  <a:pt x="974822" y="0"/>
                </a:lnTo>
                <a:lnTo>
                  <a:pt x="974822" y="801790"/>
                </a:lnTo>
                <a:lnTo>
                  <a:pt x="0" y="8017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407418" y="6175540"/>
            <a:ext cx="1372326" cy="658994"/>
            <a:chOff x="0" y="0"/>
            <a:chExt cx="1829769" cy="8786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0756" y="0"/>
              <a:ext cx="1768257" cy="878659"/>
            </a:xfrm>
            <a:custGeom>
              <a:avLst/>
              <a:gdLst/>
              <a:ahLst/>
              <a:cxnLst/>
              <a:rect r="r" b="b" t="t" l="l"/>
              <a:pathLst>
                <a:path h="878659" w="1768257">
                  <a:moveTo>
                    <a:pt x="0" y="0"/>
                  </a:moveTo>
                  <a:lnTo>
                    <a:pt x="1768257" y="0"/>
                  </a:lnTo>
                  <a:lnTo>
                    <a:pt x="1768257" y="878659"/>
                  </a:lnTo>
                  <a:lnTo>
                    <a:pt x="0" y="878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0733" t="0" r="-10733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108884"/>
              <a:ext cx="1829769" cy="456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6"/>
                </a:lnSpc>
                <a:spcBef>
                  <a:spcPct val="0"/>
                </a:spcBef>
              </a:pPr>
              <a:r>
                <a:rPr lang="en-US" sz="2076">
                  <a:solidFill>
                    <a:srgbClr val="000000"/>
                  </a:solidFill>
                  <a:latin typeface="Neue Einstellung Medium"/>
                </a:rPr>
                <a:t>Camera 1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35433" t="0" r="0" b="474"/>
          <a:stretch>
            <a:fillRect/>
          </a:stretch>
        </p:blipFill>
        <p:spPr>
          <a:xfrm flipH="false" flipV="false" rot="-8363453">
            <a:off x="8437169" y="5560400"/>
            <a:ext cx="443241" cy="245962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flipH="true" flipV="true">
            <a:off x="8334744" y="5416634"/>
            <a:ext cx="488143" cy="40741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rcRect l="56329" t="0" r="0" b="3818"/>
          <a:stretch>
            <a:fillRect/>
          </a:stretch>
        </p:blipFill>
        <p:spPr>
          <a:xfrm flipH="false" flipV="false" rot="-7958514">
            <a:off x="12749946" y="5367429"/>
            <a:ext cx="299791" cy="237698"/>
          </a:xfrm>
          <a:prstGeom prst="rect">
            <a:avLst/>
          </a:prstGeom>
        </p:spPr>
      </p:pic>
      <p:sp>
        <p:nvSpPr>
          <p:cNvPr name="AutoShape 18" id="18"/>
          <p:cNvSpPr/>
          <p:nvPr/>
        </p:nvSpPr>
        <p:spPr>
          <a:xfrm flipH="true" flipV="true">
            <a:off x="12656102" y="5231115"/>
            <a:ext cx="361315" cy="368575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4746803">
            <a:off x="9664111" y="6623771"/>
            <a:ext cx="633653" cy="22811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4376258">
            <a:off x="9517132" y="7222813"/>
            <a:ext cx="633653" cy="22811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4534088">
            <a:off x="9848057" y="5955849"/>
            <a:ext cx="633653" cy="228115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flipV="true">
            <a:off x="9741283" y="5466195"/>
            <a:ext cx="576601" cy="2194425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1648900" y="3978164"/>
            <a:ext cx="1007202" cy="1478461"/>
          </a:xfrm>
          <a:custGeom>
            <a:avLst/>
            <a:gdLst/>
            <a:ahLst/>
            <a:cxnLst/>
            <a:rect r="r" b="b" t="t" l="l"/>
            <a:pathLst>
              <a:path h="1478461" w="1007202">
                <a:moveTo>
                  <a:pt x="0" y="0"/>
                </a:moveTo>
                <a:lnTo>
                  <a:pt x="1007202" y="0"/>
                </a:lnTo>
                <a:lnTo>
                  <a:pt x="1007202" y="1478461"/>
                </a:lnTo>
                <a:lnTo>
                  <a:pt x="0" y="14784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833958" y="4045497"/>
            <a:ext cx="967851" cy="1420698"/>
          </a:xfrm>
          <a:custGeom>
            <a:avLst/>
            <a:gdLst/>
            <a:ahLst/>
            <a:cxnLst/>
            <a:rect r="r" b="b" t="t" l="l"/>
            <a:pathLst>
              <a:path h="1420698" w="967851">
                <a:moveTo>
                  <a:pt x="0" y="0"/>
                </a:moveTo>
                <a:lnTo>
                  <a:pt x="967851" y="0"/>
                </a:lnTo>
                <a:lnTo>
                  <a:pt x="967851" y="1420698"/>
                </a:lnTo>
                <a:lnTo>
                  <a:pt x="0" y="14206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850819" y="3995936"/>
            <a:ext cx="967851" cy="1420698"/>
          </a:xfrm>
          <a:custGeom>
            <a:avLst/>
            <a:gdLst/>
            <a:ahLst/>
            <a:cxnLst/>
            <a:rect r="r" b="b" t="t" l="l"/>
            <a:pathLst>
              <a:path h="1420698" w="967851">
                <a:moveTo>
                  <a:pt x="0" y="0"/>
                </a:moveTo>
                <a:lnTo>
                  <a:pt x="967850" y="0"/>
                </a:lnTo>
                <a:lnTo>
                  <a:pt x="967850" y="1420698"/>
                </a:lnTo>
                <a:lnTo>
                  <a:pt x="0" y="14206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8416898" y="2690821"/>
            <a:ext cx="633653" cy="228115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9073417" y="2690821"/>
            <a:ext cx="633653" cy="228115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9729937" y="2690821"/>
            <a:ext cx="633653" cy="228115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5400000">
            <a:off x="10106838" y="2394202"/>
            <a:ext cx="633653" cy="228115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0">
            <a:off x="10447200" y="2679451"/>
            <a:ext cx="633653" cy="228115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5400000">
            <a:off x="11999692" y="3059235"/>
            <a:ext cx="633653" cy="228115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0">
            <a:off x="11742712" y="2679919"/>
            <a:ext cx="633653" cy="228115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0">
            <a:off x="11134436" y="2666365"/>
            <a:ext cx="633653" cy="228115"/>
          </a:xfrm>
          <a:prstGeom prst="rect">
            <a:avLst/>
          </a:prstGeom>
        </p:spPr>
      </p:pic>
      <p:sp>
        <p:nvSpPr>
          <p:cNvPr name="AutoShape 34" id="34"/>
          <p:cNvSpPr/>
          <p:nvPr/>
        </p:nvSpPr>
        <p:spPr>
          <a:xfrm>
            <a:off x="8383650" y="2792137"/>
            <a:ext cx="3984066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5400000">
            <a:off x="8066973" y="3059235"/>
            <a:ext cx="633653" cy="228115"/>
          </a:xfrm>
          <a:prstGeom prst="rect">
            <a:avLst/>
          </a:prstGeom>
        </p:spPr>
      </p:pic>
      <p:sp>
        <p:nvSpPr>
          <p:cNvPr name="AutoShape 36" id="36"/>
          <p:cNvSpPr/>
          <p:nvPr/>
        </p:nvSpPr>
        <p:spPr>
          <a:xfrm flipH="true" flipV="true">
            <a:off x="8383650" y="2766205"/>
            <a:ext cx="298" cy="734307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-5400000">
            <a:off x="10097423" y="3103339"/>
            <a:ext cx="633653" cy="228115"/>
          </a:xfrm>
          <a:prstGeom prst="rect">
            <a:avLst/>
          </a:prstGeom>
        </p:spPr>
      </p:pic>
      <p:sp>
        <p:nvSpPr>
          <p:cNvPr name="AutoShape 38" id="38"/>
          <p:cNvSpPr/>
          <p:nvPr/>
        </p:nvSpPr>
        <p:spPr>
          <a:xfrm flipV="true">
            <a:off x="10414250" y="2790006"/>
            <a:ext cx="0" cy="700113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12316519" y="2757300"/>
            <a:ext cx="0" cy="698127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8799041" y="1389272"/>
            <a:ext cx="633653" cy="228115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8188034" y="1574367"/>
            <a:ext cx="633653" cy="228115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7615399" y="1741029"/>
            <a:ext cx="633653" cy="228115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7042764" y="1907692"/>
            <a:ext cx="633653" cy="228115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6470129" y="2064941"/>
            <a:ext cx="633653" cy="228115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1406470" y="1437866"/>
            <a:ext cx="633653" cy="228115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1862782" y="1631714"/>
            <a:ext cx="633653" cy="228115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2358826" y="1849071"/>
            <a:ext cx="633653" cy="228115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2784039" y="2035288"/>
            <a:ext cx="633653" cy="228115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 rot="0">
            <a:off x="9429150" y="796569"/>
            <a:ext cx="1989029" cy="1248085"/>
            <a:chOff x="0" y="0"/>
            <a:chExt cx="2652039" cy="166411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652039" cy="1664114"/>
            </a:xfrm>
            <a:custGeom>
              <a:avLst/>
              <a:gdLst/>
              <a:ahLst/>
              <a:cxnLst/>
              <a:rect r="r" b="b" t="t" l="l"/>
              <a:pathLst>
                <a:path h="1664114" w="2652039">
                  <a:moveTo>
                    <a:pt x="0" y="0"/>
                  </a:moveTo>
                  <a:lnTo>
                    <a:pt x="2652039" y="0"/>
                  </a:lnTo>
                  <a:lnTo>
                    <a:pt x="2652039" y="1664114"/>
                  </a:lnTo>
                  <a:lnTo>
                    <a:pt x="0" y="1664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-293" t="0" r="0" b="-61448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271847" y="784432"/>
              <a:ext cx="2016784" cy="562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73"/>
                </a:lnSpc>
                <a:spcBef>
                  <a:spcPct val="0"/>
                </a:spcBef>
              </a:pPr>
              <a:r>
                <a:rPr lang="en-US" sz="2552">
                  <a:solidFill>
                    <a:srgbClr val="FFFFFF"/>
                  </a:solidFill>
                  <a:latin typeface="Neue Einstellung Medium"/>
                </a:rPr>
                <a:t>Cloud</a:t>
              </a:r>
            </a:p>
          </p:txBody>
        </p:sp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4416772" y="2305681"/>
            <a:ext cx="633653" cy="228115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true" rot="1373332">
            <a:off x="14878515" y="2514103"/>
            <a:ext cx="633653" cy="228115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 rot="0">
            <a:off x="13408556" y="1432506"/>
            <a:ext cx="1017490" cy="1814776"/>
            <a:chOff x="0" y="0"/>
            <a:chExt cx="1356653" cy="2419702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356653" cy="1973314"/>
            </a:xfrm>
            <a:custGeom>
              <a:avLst/>
              <a:gdLst/>
              <a:ahLst/>
              <a:cxnLst/>
              <a:rect r="r" b="b" t="t" l="l"/>
              <a:pathLst>
                <a:path h="1973314" w="1356653">
                  <a:moveTo>
                    <a:pt x="0" y="0"/>
                  </a:moveTo>
                  <a:lnTo>
                    <a:pt x="1356653" y="0"/>
                  </a:lnTo>
                  <a:lnTo>
                    <a:pt x="1356653" y="1973314"/>
                  </a:lnTo>
                  <a:lnTo>
                    <a:pt x="0" y="1973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6" id="56"/>
            <p:cNvSpPr txBox="true"/>
            <p:nvPr/>
          </p:nvSpPr>
          <p:spPr>
            <a:xfrm rot="0">
              <a:off x="154786" y="1993638"/>
              <a:ext cx="1047081" cy="426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7"/>
                </a:lnSpc>
                <a:spcBef>
                  <a:spcPct val="0"/>
                </a:spcBef>
              </a:pPr>
              <a:r>
                <a:rPr lang="en-US" sz="1976">
                  <a:solidFill>
                    <a:srgbClr val="000000"/>
                  </a:solidFill>
                  <a:latin typeface="Neue Einstellung Medium"/>
                </a:rPr>
                <a:t>Server</a:t>
              </a:r>
            </a:p>
          </p:txBody>
        </p:sp>
      </p:grpSp>
      <p:sp>
        <p:nvSpPr>
          <p:cNvPr name="AutoShape 57" id="57"/>
          <p:cNvSpPr/>
          <p:nvPr/>
        </p:nvSpPr>
        <p:spPr>
          <a:xfrm>
            <a:off x="11418180" y="1420612"/>
            <a:ext cx="1990377" cy="8689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8" id="58"/>
          <p:cNvSpPr/>
          <p:nvPr/>
        </p:nvSpPr>
        <p:spPr>
          <a:xfrm>
            <a:off x="14426046" y="2289562"/>
            <a:ext cx="1195603" cy="5355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9" id="59"/>
          <p:cNvSpPr/>
          <p:nvPr/>
        </p:nvSpPr>
        <p:spPr>
          <a:xfrm flipV="true">
            <a:off x="10418048" y="2044655"/>
            <a:ext cx="5617" cy="73558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0" id="60"/>
          <p:cNvGrpSpPr/>
          <p:nvPr/>
        </p:nvGrpSpPr>
        <p:grpSpPr>
          <a:xfrm rot="0">
            <a:off x="15621650" y="1887077"/>
            <a:ext cx="1165912" cy="1876019"/>
            <a:chOff x="0" y="0"/>
            <a:chExt cx="1554550" cy="2501358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50209" y="0"/>
              <a:ext cx="1504341" cy="1527250"/>
            </a:xfrm>
            <a:custGeom>
              <a:avLst/>
              <a:gdLst/>
              <a:ahLst/>
              <a:cxnLst/>
              <a:rect r="r" b="b" t="t" l="l"/>
              <a:pathLst>
                <a:path h="1527250" w="1504341">
                  <a:moveTo>
                    <a:pt x="0" y="0"/>
                  </a:moveTo>
                  <a:lnTo>
                    <a:pt x="1504341" y="0"/>
                  </a:lnTo>
                  <a:lnTo>
                    <a:pt x="1504341" y="1527250"/>
                  </a:lnTo>
                  <a:lnTo>
                    <a:pt x="0" y="1527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2" id="62"/>
            <p:cNvSpPr txBox="true"/>
            <p:nvPr/>
          </p:nvSpPr>
          <p:spPr>
            <a:xfrm rot="0">
              <a:off x="0" y="1610861"/>
              <a:ext cx="1416224" cy="890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7"/>
                </a:lnSpc>
                <a:spcBef>
                  <a:spcPct val="0"/>
                </a:spcBef>
              </a:pPr>
              <a:r>
                <a:rPr lang="en-US" sz="1976">
                  <a:solidFill>
                    <a:srgbClr val="000000"/>
                  </a:solidFill>
                  <a:latin typeface="Neue Einstellung Medium"/>
                </a:rPr>
                <a:t>Data Store</a:t>
              </a:r>
            </a:p>
          </p:txBody>
        </p:sp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4106740" y="2678079"/>
            <a:ext cx="633653" cy="228115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true" flipV="false" rot="-981250">
            <a:off x="3582486" y="2850787"/>
            <a:ext cx="633653" cy="228115"/>
          </a:xfrm>
          <a:prstGeom prst="rect">
            <a:avLst/>
          </a:prstGeom>
        </p:spPr>
      </p:pic>
      <p:sp>
        <p:nvSpPr>
          <p:cNvPr name="AutoShape 65" id="65"/>
          <p:cNvSpPr/>
          <p:nvPr/>
        </p:nvSpPr>
        <p:spPr>
          <a:xfrm flipH="true">
            <a:off x="3460114" y="2708769"/>
            <a:ext cx="1254658" cy="39759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6" id="66"/>
          <p:cNvSpPr/>
          <p:nvPr/>
        </p:nvSpPr>
        <p:spPr>
          <a:xfrm flipH="false" flipV="false" rot="0">
            <a:off x="2938646" y="3106364"/>
            <a:ext cx="1042937" cy="1354464"/>
          </a:xfrm>
          <a:custGeom>
            <a:avLst/>
            <a:gdLst/>
            <a:ahLst/>
            <a:cxnLst/>
            <a:rect r="r" b="b" t="t" l="l"/>
            <a:pathLst>
              <a:path h="1354464" w="1042937">
                <a:moveTo>
                  <a:pt x="0" y="0"/>
                </a:moveTo>
                <a:lnTo>
                  <a:pt x="1042937" y="0"/>
                </a:lnTo>
                <a:lnTo>
                  <a:pt x="1042937" y="1354464"/>
                </a:lnTo>
                <a:lnTo>
                  <a:pt x="0" y="135446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4672643" y="2223925"/>
            <a:ext cx="2560244" cy="32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877">
                <a:solidFill>
                  <a:srgbClr val="000000"/>
                </a:solidFill>
                <a:latin typeface="Neue Einstellung Medium"/>
              </a:rPr>
              <a:t>Alert Notification </a:t>
            </a:r>
          </a:p>
        </p:txBody>
      </p:sp>
      <p:sp>
        <p:nvSpPr>
          <p:cNvPr name="AutoShape 68" id="68"/>
          <p:cNvSpPr/>
          <p:nvPr/>
        </p:nvSpPr>
        <p:spPr>
          <a:xfrm flipV="true">
            <a:off x="6446616" y="1420612"/>
            <a:ext cx="2982534" cy="8509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9" id="69"/>
          <p:cNvGrpSpPr/>
          <p:nvPr/>
        </p:nvGrpSpPr>
        <p:grpSpPr>
          <a:xfrm rot="0">
            <a:off x="8334744" y="8307218"/>
            <a:ext cx="1372326" cy="658994"/>
            <a:chOff x="0" y="0"/>
            <a:chExt cx="1829769" cy="878659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30756" y="0"/>
              <a:ext cx="1768257" cy="878659"/>
            </a:xfrm>
            <a:custGeom>
              <a:avLst/>
              <a:gdLst/>
              <a:ahLst/>
              <a:cxnLst/>
              <a:rect r="r" b="b" t="t" l="l"/>
              <a:pathLst>
                <a:path h="878659" w="1768257">
                  <a:moveTo>
                    <a:pt x="0" y="0"/>
                  </a:moveTo>
                  <a:lnTo>
                    <a:pt x="1768257" y="0"/>
                  </a:lnTo>
                  <a:lnTo>
                    <a:pt x="1768257" y="878659"/>
                  </a:lnTo>
                  <a:lnTo>
                    <a:pt x="0" y="878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0733" t="0" r="-10733" b="0"/>
              </a:stretch>
            </a:blipFill>
          </p:spPr>
        </p:sp>
        <p:sp>
          <p:nvSpPr>
            <p:cNvPr name="TextBox 71" id="71"/>
            <p:cNvSpPr txBox="true"/>
            <p:nvPr/>
          </p:nvSpPr>
          <p:spPr>
            <a:xfrm rot="0">
              <a:off x="0" y="108884"/>
              <a:ext cx="1829769" cy="456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6"/>
                </a:lnSpc>
                <a:spcBef>
                  <a:spcPct val="0"/>
                </a:spcBef>
              </a:pPr>
              <a:r>
                <a:rPr lang="en-US" sz="2076">
                  <a:solidFill>
                    <a:srgbClr val="000000"/>
                  </a:solidFill>
                  <a:latin typeface="Neue Einstellung Medium"/>
                </a:rPr>
                <a:t>Camera 2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3996425" y="5925952"/>
            <a:ext cx="1372326" cy="658994"/>
            <a:chOff x="0" y="0"/>
            <a:chExt cx="1829769" cy="878659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30756" y="0"/>
              <a:ext cx="1768257" cy="878659"/>
            </a:xfrm>
            <a:custGeom>
              <a:avLst/>
              <a:gdLst/>
              <a:ahLst/>
              <a:cxnLst/>
              <a:rect r="r" b="b" t="t" l="l"/>
              <a:pathLst>
                <a:path h="878659" w="1768257">
                  <a:moveTo>
                    <a:pt x="0" y="0"/>
                  </a:moveTo>
                  <a:lnTo>
                    <a:pt x="1768257" y="0"/>
                  </a:lnTo>
                  <a:lnTo>
                    <a:pt x="1768257" y="878659"/>
                  </a:lnTo>
                  <a:lnTo>
                    <a:pt x="0" y="878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0733" t="0" r="-10733" b="0"/>
              </a:stretch>
            </a:blipFill>
          </p:spPr>
        </p:sp>
        <p:sp>
          <p:nvSpPr>
            <p:cNvPr name="TextBox 74" id="74"/>
            <p:cNvSpPr txBox="true"/>
            <p:nvPr/>
          </p:nvSpPr>
          <p:spPr>
            <a:xfrm rot="0">
              <a:off x="0" y="108884"/>
              <a:ext cx="1829769" cy="4568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6"/>
                </a:lnSpc>
                <a:spcBef>
                  <a:spcPct val="0"/>
                </a:spcBef>
              </a:pPr>
              <a:r>
                <a:rPr lang="en-US" sz="2076">
                  <a:solidFill>
                    <a:srgbClr val="000000"/>
                  </a:solidFill>
                  <a:latin typeface="Neue Einstellung Medium"/>
                </a:rPr>
                <a:t>Camera 2</a:t>
              </a: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0136825" y="3458356"/>
            <a:ext cx="595657" cy="40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377">
                <a:solidFill>
                  <a:srgbClr val="000000"/>
                </a:solidFill>
                <a:latin typeface="Neue Einstellung Medium"/>
              </a:rPr>
              <a:t>PC2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1924435" y="3453504"/>
            <a:ext cx="751217" cy="40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377">
                <a:solidFill>
                  <a:srgbClr val="000000"/>
                </a:solidFill>
                <a:latin typeface="Neue Einstellung Medium"/>
              </a:rPr>
              <a:t>PC3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268349" y="3457943"/>
            <a:ext cx="517823" cy="40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8"/>
              </a:lnSpc>
              <a:spcBef>
                <a:spcPct val="0"/>
              </a:spcBef>
            </a:pPr>
            <a:r>
              <a:rPr lang="en-US" sz="2377">
                <a:solidFill>
                  <a:srgbClr val="000000"/>
                </a:solidFill>
                <a:latin typeface="Neue Einstellung Medium"/>
              </a:rPr>
              <a:t>PC1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2938646" y="9343498"/>
            <a:ext cx="1958990" cy="46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Neue Einstellung Medium"/>
              </a:rPr>
              <a:t>Bed </a:t>
            </a:r>
            <a:r>
              <a:rPr lang="en-US" sz="2767">
                <a:solidFill>
                  <a:srgbClr val="000000"/>
                </a:solidFill>
                <a:latin typeface="Neue Einstellung Medium"/>
              </a:rPr>
              <a:t>Room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2179609" y="9343498"/>
            <a:ext cx="1816816" cy="46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4"/>
              </a:lnSpc>
              <a:spcBef>
                <a:spcPct val="0"/>
              </a:spcBef>
            </a:pPr>
            <a:r>
              <a:rPr lang="en-US" sz="2767">
                <a:solidFill>
                  <a:srgbClr val="000000"/>
                </a:solidFill>
                <a:latin typeface="Neue Einstellung Medium"/>
              </a:rPr>
              <a:t>Lounge</a:t>
            </a:r>
          </a:p>
        </p:txBody>
      </p:sp>
      <p:sp>
        <p:nvSpPr>
          <p:cNvPr name="TextBox 80" id="80"/>
          <p:cNvSpPr txBox="true"/>
          <p:nvPr/>
        </p:nvSpPr>
        <p:spPr>
          <a:xfrm rot="-878502">
            <a:off x="6824239" y="1301954"/>
            <a:ext cx="2560244" cy="32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877">
                <a:solidFill>
                  <a:srgbClr val="000000"/>
                </a:solidFill>
                <a:latin typeface="Neue Einstellung Medium"/>
              </a:rPr>
              <a:t>API</a:t>
            </a:r>
          </a:p>
        </p:txBody>
      </p:sp>
      <p:sp>
        <p:nvSpPr>
          <p:cNvPr name="TextBox 81" id="81"/>
          <p:cNvSpPr txBox="true"/>
          <p:nvPr/>
        </p:nvSpPr>
        <p:spPr>
          <a:xfrm rot="1353339">
            <a:off x="11012367" y="1302981"/>
            <a:ext cx="2560244" cy="32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1877">
                <a:solidFill>
                  <a:srgbClr val="000000"/>
                </a:solidFill>
                <a:latin typeface="Neue Einstellung Medium"/>
              </a:rPr>
              <a:t>API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900" y="185536"/>
            <a:ext cx="1464076" cy="1238974"/>
            <a:chOff x="0" y="0"/>
            <a:chExt cx="1952101" cy="1651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2117" cy="1652016"/>
            </a:xfrm>
            <a:custGeom>
              <a:avLst/>
              <a:gdLst/>
              <a:ahLst/>
              <a:cxnLst/>
              <a:rect r="r" b="b" t="t" l="l"/>
              <a:pathLst>
                <a:path h="1652016" w="1952117">
                  <a:moveTo>
                    <a:pt x="0" y="0"/>
                  </a:moveTo>
                  <a:lnTo>
                    <a:pt x="1952117" y="0"/>
                  </a:lnTo>
                  <a:lnTo>
                    <a:pt x="1952117" y="1652016"/>
                  </a:lnTo>
                  <a:lnTo>
                    <a:pt x="0" y="1652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" r="0" b="-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21722" y="293892"/>
            <a:ext cx="7723123" cy="92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5428">
                <a:solidFill>
                  <a:srgbClr val="0082A9"/>
                </a:solidFill>
                <a:latin typeface="Neue Einstellung Bold"/>
              </a:rPr>
              <a:t>Implemented Modules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021722" y="1557460"/>
          <a:ext cx="13938337" cy="8522161"/>
        </p:xfrm>
        <a:graphic>
          <a:graphicData uri="http://schemas.openxmlformats.org/drawingml/2006/table">
            <a:tbl>
              <a:tblPr/>
              <a:tblGrid>
                <a:gridCol w="7122382"/>
                <a:gridCol w="6815955"/>
              </a:tblGrid>
              <a:tr h="94577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Module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Status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</a:tr>
              <a:tr h="845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OAuth Server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95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Activity Recognition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048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Activity Charts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034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Communication Protocol (RabbitMQ)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018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Forecasting Module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95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Payment Gateway 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58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Mobile App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2346615" y="2673587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46615" y="3739238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46615" y="4844759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46615" y="6098067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46615" y="8264581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44519" y="7200374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44519" y="9328788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3"/>
                </a:lnTo>
                <a:lnTo>
                  <a:pt x="0" y="597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132396"/>
            <a:ext cx="1498800" cy="1498800"/>
            <a:chOff x="0" y="0"/>
            <a:chExt cx="1998400" cy="199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15954" y="610211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71980" y="1028770"/>
            <a:ext cx="10667188" cy="9258230"/>
          </a:xfrm>
          <a:custGeom>
            <a:avLst/>
            <a:gdLst/>
            <a:ahLst/>
            <a:cxnLst/>
            <a:rect r="r" b="b" t="t" l="l"/>
            <a:pathLst>
              <a:path h="9258230" w="10667188">
                <a:moveTo>
                  <a:pt x="0" y="0"/>
                </a:moveTo>
                <a:lnTo>
                  <a:pt x="10667188" y="0"/>
                </a:lnTo>
                <a:lnTo>
                  <a:pt x="10667188" y="9258230"/>
                </a:lnTo>
                <a:lnTo>
                  <a:pt x="0" y="92582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9674" y="489900"/>
            <a:ext cx="8178000" cy="9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OAuth Server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39168" y="926288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754121"/>
            <a:ext cx="6988118" cy="459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99"/>
              </a:lnSpc>
            </a:pPr>
          </a:p>
          <a:p>
            <a:pPr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 Prioritizes security through encryption, token management, and HTTPS enforcement.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0" y="132396"/>
            <a:ext cx="1498800" cy="1498800"/>
            <a:chOff x="0" y="0"/>
            <a:chExt cx="1998400" cy="199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15954" y="610211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695691"/>
            <a:ext cx="8115300" cy="8895617"/>
          </a:xfrm>
          <a:custGeom>
            <a:avLst/>
            <a:gdLst/>
            <a:ahLst/>
            <a:cxnLst/>
            <a:rect r="r" b="b" t="t" l="l"/>
            <a:pathLst>
              <a:path h="8895617" w="8115300">
                <a:moveTo>
                  <a:pt x="0" y="0"/>
                </a:moveTo>
                <a:lnTo>
                  <a:pt x="8115300" y="0"/>
                </a:lnTo>
                <a:lnTo>
                  <a:pt x="8115300" y="8895618"/>
                </a:lnTo>
                <a:lnTo>
                  <a:pt x="0" y="8895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9674" y="489900"/>
            <a:ext cx="8178000" cy="9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RabbitMQ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39168" y="926288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754121"/>
            <a:ext cx="6988118" cy="552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99"/>
              </a:lnSpc>
            </a:pPr>
          </a:p>
          <a:p>
            <a:pPr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Serves as a mediator</a:t>
            </a:r>
          </a:p>
          <a:p>
            <a:pPr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Advanced Message Queuing Protocol (AMQP)</a:t>
            </a:r>
          </a:p>
          <a:p>
            <a:pPr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Decoupling of system</a:t>
            </a:r>
          </a:p>
          <a:p>
            <a:pPr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Scalable System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6963" y="152513"/>
            <a:ext cx="1383474" cy="1348886"/>
            <a:chOff x="0" y="0"/>
            <a:chExt cx="1844632" cy="17985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4675" cy="1798574"/>
            </a:xfrm>
            <a:custGeom>
              <a:avLst/>
              <a:gdLst/>
              <a:ahLst/>
              <a:cxnLst/>
              <a:rect r="r" b="b" t="t" l="l"/>
              <a:pathLst>
                <a:path h="1798574" w="1844675">
                  <a:moveTo>
                    <a:pt x="0" y="0"/>
                  </a:moveTo>
                  <a:lnTo>
                    <a:pt x="1844675" y="0"/>
                  </a:lnTo>
                  <a:lnTo>
                    <a:pt x="1844675" y="1798574"/>
                  </a:lnTo>
                  <a:lnTo>
                    <a:pt x="0" y="1798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13" t="0" r="-111" b="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19650" y="1028700"/>
            <a:ext cx="15023072" cy="9107737"/>
          </a:xfrm>
          <a:custGeom>
            <a:avLst/>
            <a:gdLst/>
            <a:ahLst/>
            <a:cxnLst/>
            <a:rect r="r" b="b" t="t" l="l"/>
            <a:pathLst>
              <a:path h="9107737" w="15023072">
                <a:moveTo>
                  <a:pt x="0" y="0"/>
                </a:moveTo>
                <a:lnTo>
                  <a:pt x="15023072" y="0"/>
                </a:lnTo>
                <a:lnTo>
                  <a:pt x="15023072" y="9107737"/>
                </a:lnTo>
                <a:lnTo>
                  <a:pt x="0" y="9107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94482" y="85838"/>
            <a:ext cx="11010522" cy="5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</a:pPr>
            <a:r>
              <a:rPr lang="en-US" sz="3261" spc="277">
                <a:solidFill>
                  <a:srgbClr val="471E99"/>
                </a:solidFill>
                <a:latin typeface="Neue Einstellung Bold"/>
              </a:rPr>
              <a:t>General Methodology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14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87000" y="514350"/>
            <a:ext cx="164010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Activity Recognition Using Optical Flow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365051"/>
            <a:ext cx="2070714" cy="2298847"/>
            <a:chOff x="0" y="0"/>
            <a:chExt cx="2760952" cy="30651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909" y="33909"/>
              <a:ext cx="2724277" cy="3021838"/>
            </a:xfrm>
            <a:custGeom>
              <a:avLst/>
              <a:gdLst/>
              <a:ahLst/>
              <a:cxnLst/>
              <a:rect r="r" b="b" t="t" l="l"/>
              <a:pathLst>
                <a:path h="3021838" w="2724277">
                  <a:moveTo>
                    <a:pt x="0" y="1510919"/>
                  </a:moveTo>
                  <a:cubicBezTo>
                    <a:pt x="0" y="676402"/>
                    <a:pt x="609854" y="0"/>
                    <a:pt x="1362075" y="0"/>
                  </a:cubicBezTo>
                  <a:cubicBezTo>
                    <a:pt x="2114296" y="0"/>
                    <a:pt x="2724277" y="676402"/>
                    <a:pt x="2724277" y="1510919"/>
                  </a:cubicBezTo>
                  <a:cubicBezTo>
                    <a:pt x="2724277" y="2345436"/>
                    <a:pt x="2114423" y="3021838"/>
                    <a:pt x="1362075" y="3021838"/>
                  </a:cubicBezTo>
                  <a:cubicBezTo>
                    <a:pt x="609727" y="3021838"/>
                    <a:pt x="0" y="2345436"/>
                    <a:pt x="0" y="1510919"/>
                  </a:cubicBezTo>
                  <a:close/>
                </a:path>
              </a:pathLst>
            </a:custGeom>
            <a:solidFill>
              <a:srgbClr val="E1E9E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1968" cy="3089656"/>
            </a:xfrm>
            <a:custGeom>
              <a:avLst/>
              <a:gdLst/>
              <a:ahLst/>
              <a:cxnLst/>
              <a:rect r="r" b="b" t="t" l="l"/>
              <a:pathLst>
                <a:path h="3089656" w="2791968">
                  <a:moveTo>
                    <a:pt x="0" y="1544828"/>
                  </a:moveTo>
                  <a:cubicBezTo>
                    <a:pt x="0" y="695071"/>
                    <a:pt x="621792" y="0"/>
                    <a:pt x="1395984" y="0"/>
                  </a:cubicBezTo>
                  <a:lnTo>
                    <a:pt x="1395984" y="33909"/>
                  </a:lnTo>
                  <a:lnTo>
                    <a:pt x="1395984" y="0"/>
                  </a:lnTo>
                  <a:cubicBezTo>
                    <a:pt x="2170176" y="0"/>
                    <a:pt x="2791968" y="695071"/>
                    <a:pt x="2791968" y="1544828"/>
                  </a:cubicBezTo>
                  <a:lnTo>
                    <a:pt x="2758059" y="1544828"/>
                  </a:lnTo>
                  <a:lnTo>
                    <a:pt x="2791968" y="1544828"/>
                  </a:lnTo>
                  <a:cubicBezTo>
                    <a:pt x="2791968" y="2394585"/>
                    <a:pt x="2170176" y="3089656"/>
                    <a:pt x="1395984" y="3089656"/>
                  </a:cubicBezTo>
                  <a:lnTo>
                    <a:pt x="1395984" y="3055747"/>
                  </a:lnTo>
                  <a:lnTo>
                    <a:pt x="1395984" y="3089656"/>
                  </a:lnTo>
                  <a:cubicBezTo>
                    <a:pt x="621792" y="3089656"/>
                    <a:pt x="0" y="2394585"/>
                    <a:pt x="0" y="1544828"/>
                  </a:cubicBezTo>
                  <a:lnTo>
                    <a:pt x="33909" y="1544828"/>
                  </a:lnTo>
                  <a:lnTo>
                    <a:pt x="67691" y="1544828"/>
                  </a:lnTo>
                  <a:lnTo>
                    <a:pt x="33909" y="1544828"/>
                  </a:lnTo>
                  <a:lnTo>
                    <a:pt x="0" y="1544828"/>
                  </a:lnTo>
                  <a:moveTo>
                    <a:pt x="67691" y="1544828"/>
                  </a:moveTo>
                  <a:cubicBezTo>
                    <a:pt x="67691" y="1563497"/>
                    <a:pt x="52578" y="1578737"/>
                    <a:pt x="33782" y="1578737"/>
                  </a:cubicBezTo>
                  <a:cubicBezTo>
                    <a:pt x="14986" y="1578737"/>
                    <a:pt x="0" y="1563497"/>
                    <a:pt x="0" y="1544828"/>
                  </a:cubicBezTo>
                  <a:cubicBezTo>
                    <a:pt x="0" y="1526159"/>
                    <a:pt x="15113" y="1510919"/>
                    <a:pt x="33909" y="1510919"/>
                  </a:cubicBezTo>
                  <a:cubicBezTo>
                    <a:pt x="52705" y="1510919"/>
                    <a:pt x="67818" y="1526032"/>
                    <a:pt x="67818" y="1544828"/>
                  </a:cubicBezTo>
                  <a:cubicBezTo>
                    <a:pt x="67818" y="2363978"/>
                    <a:pt x="665734" y="3021965"/>
                    <a:pt x="1396111" y="3021965"/>
                  </a:cubicBezTo>
                  <a:cubicBezTo>
                    <a:pt x="2126488" y="3021965"/>
                    <a:pt x="2724404" y="2363978"/>
                    <a:pt x="2724404" y="1544828"/>
                  </a:cubicBezTo>
                  <a:cubicBezTo>
                    <a:pt x="2724404" y="725678"/>
                    <a:pt x="2126361" y="67691"/>
                    <a:pt x="1395984" y="67691"/>
                  </a:cubicBezTo>
                  <a:lnTo>
                    <a:pt x="1395984" y="33909"/>
                  </a:lnTo>
                  <a:lnTo>
                    <a:pt x="1395984" y="67691"/>
                  </a:lnTo>
                  <a:cubicBezTo>
                    <a:pt x="665607" y="67691"/>
                    <a:pt x="67691" y="725678"/>
                    <a:pt x="67691" y="1544828"/>
                  </a:cubicBezTo>
                  <a:close/>
                </a:path>
              </a:pathLst>
            </a:custGeom>
            <a:solidFill>
              <a:srgbClr val="E1E9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16773" y="1028700"/>
            <a:ext cx="823855" cy="972025"/>
          </a:xfrm>
          <a:custGeom>
            <a:avLst/>
            <a:gdLst/>
            <a:ahLst/>
            <a:cxnLst/>
            <a:rect r="r" b="b" t="t" l="l"/>
            <a:pathLst>
              <a:path h="972025" w="823855">
                <a:moveTo>
                  <a:pt x="0" y="0"/>
                </a:moveTo>
                <a:lnTo>
                  <a:pt x="823854" y="0"/>
                </a:lnTo>
                <a:lnTo>
                  <a:pt x="823854" y="972025"/>
                </a:lnTo>
                <a:lnTo>
                  <a:pt x="0" y="972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98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50775" y="1617432"/>
            <a:ext cx="12376814" cy="8403368"/>
          </a:xfrm>
          <a:custGeom>
            <a:avLst/>
            <a:gdLst/>
            <a:ahLst/>
            <a:cxnLst/>
            <a:rect r="r" b="b" t="t" l="l"/>
            <a:pathLst>
              <a:path h="8403368" w="12376814">
                <a:moveTo>
                  <a:pt x="0" y="0"/>
                </a:moveTo>
                <a:lnTo>
                  <a:pt x="12376814" y="0"/>
                </a:lnTo>
                <a:lnTo>
                  <a:pt x="12376814" y="8403368"/>
                </a:lnTo>
                <a:lnTo>
                  <a:pt x="0" y="8403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14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522563" y="514587"/>
            <a:ext cx="164010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Forecasting Using tsai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365051"/>
            <a:ext cx="2070714" cy="2298847"/>
            <a:chOff x="0" y="0"/>
            <a:chExt cx="2760952" cy="30651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909" y="33909"/>
              <a:ext cx="2724277" cy="3021838"/>
            </a:xfrm>
            <a:custGeom>
              <a:avLst/>
              <a:gdLst/>
              <a:ahLst/>
              <a:cxnLst/>
              <a:rect r="r" b="b" t="t" l="l"/>
              <a:pathLst>
                <a:path h="3021838" w="2724277">
                  <a:moveTo>
                    <a:pt x="0" y="1510919"/>
                  </a:moveTo>
                  <a:cubicBezTo>
                    <a:pt x="0" y="676402"/>
                    <a:pt x="609854" y="0"/>
                    <a:pt x="1362075" y="0"/>
                  </a:cubicBezTo>
                  <a:cubicBezTo>
                    <a:pt x="2114296" y="0"/>
                    <a:pt x="2724277" y="676402"/>
                    <a:pt x="2724277" y="1510919"/>
                  </a:cubicBezTo>
                  <a:cubicBezTo>
                    <a:pt x="2724277" y="2345436"/>
                    <a:pt x="2114423" y="3021838"/>
                    <a:pt x="1362075" y="3021838"/>
                  </a:cubicBezTo>
                  <a:cubicBezTo>
                    <a:pt x="609727" y="3021838"/>
                    <a:pt x="0" y="2345436"/>
                    <a:pt x="0" y="1510919"/>
                  </a:cubicBezTo>
                  <a:close/>
                </a:path>
              </a:pathLst>
            </a:custGeom>
            <a:solidFill>
              <a:srgbClr val="E1E9E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1968" cy="3089656"/>
            </a:xfrm>
            <a:custGeom>
              <a:avLst/>
              <a:gdLst/>
              <a:ahLst/>
              <a:cxnLst/>
              <a:rect r="r" b="b" t="t" l="l"/>
              <a:pathLst>
                <a:path h="3089656" w="2791968">
                  <a:moveTo>
                    <a:pt x="0" y="1544828"/>
                  </a:moveTo>
                  <a:cubicBezTo>
                    <a:pt x="0" y="695071"/>
                    <a:pt x="621792" y="0"/>
                    <a:pt x="1395984" y="0"/>
                  </a:cubicBezTo>
                  <a:lnTo>
                    <a:pt x="1395984" y="33909"/>
                  </a:lnTo>
                  <a:lnTo>
                    <a:pt x="1395984" y="0"/>
                  </a:lnTo>
                  <a:cubicBezTo>
                    <a:pt x="2170176" y="0"/>
                    <a:pt x="2791968" y="695071"/>
                    <a:pt x="2791968" y="1544828"/>
                  </a:cubicBezTo>
                  <a:lnTo>
                    <a:pt x="2758059" y="1544828"/>
                  </a:lnTo>
                  <a:lnTo>
                    <a:pt x="2791968" y="1544828"/>
                  </a:lnTo>
                  <a:cubicBezTo>
                    <a:pt x="2791968" y="2394585"/>
                    <a:pt x="2170176" y="3089656"/>
                    <a:pt x="1395984" y="3089656"/>
                  </a:cubicBezTo>
                  <a:lnTo>
                    <a:pt x="1395984" y="3055747"/>
                  </a:lnTo>
                  <a:lnTo>
                    <a:pt x="1395984" y="3089656"/>
                  </a:lnTo>
                  <a:cubicBezTo>
                    <a:pt x="621792" y="3089656"/>
                    <a:pt x="0" y="2394585"/>
                    <a:pt x="0" y="1544828"/>
                  </a:cubicBezTo>
                  <a:lnTo>
                    <a:pt x="33909" y="1544828"/>
                  </a:lnTo>
                  <a:lnTo>
                    <a:pt x="67691" y="1544828"/>
                  </a:lnTo>
                  <a:lnTo>
                    <a:pt x="33909" y="1544828"/>
                  </a:lnTo>
                  <a:lnTo>
                    <a:pt x="0" y="1544828"/>
                  </a:lnTo>
                  <a:moveTo>
                    <a:pt x="67691" y="1544828"/>
                  </a:moveTo>
                  <a:cubicBezTo>
                    <a:pt x="67691" y="1563497"/>
                    <a:pt x="52578" y="1578737"/>
                    <a:pt x="33782" y="1578737"/>
                  </a:cubicBezTo>
                  <a:cubicBezTo>
                    <a:pt x="14986" y="1578737"/>
                    <a:pt x="0" y="1563497"/>
                    <a:pt x="0" y="1544828"/>
                  </a:cubicBezTo>
                  <a:cubicBezTo>
                    <a:pt x="0" y="1526159"/>
                    <a:pt x="15113" y="1510919"/>
                    <a:pt x="33909" y="1510919"/>
                  </a:cubicBezTo>
                  <a:cubicBezTo>
                    <a:pt x="52705" y="1510919"/>
                    <a:pt x="67818" y="1526032"/>
                    <a:pt x="67818" y="1544828"/>
                  </a:cubicBezTo>
                  <a:cubicBezTo>
                    <a:pt x="67818" y="2363978"/>
                    <a:pt x="665734" y="3021965"/>
                    <a:pt x="1396111" y="3021965"/>
                  </a:cubicBezTo>
                  <a:cubicBezTo>
                    <a:pt x="2126488" y="3021965"/>
                    <a:pt x="2724404" y="2363978"/>
                    <a:pt x="2724404" y="1544828"/>
                  </a:cubicBezTo>
                  <a:cubicBezTo>
                    <a:pt x="2724404" y="725678"/>
                    <a:pt x="2126361" y="67691"/>
                    <a:pt x="1395984" y="67691"/>
                  </a:cubicBezTo>
                  <a:lnTo>
                    <a:pt x="1395984" y="33909"/>
                  </a:lnTo>
                  <a:lnTo>
                    <a:pt x="1395984" y="67691"/>
                  </a:lnTo>
                  <a:cubicBezTo>
                    <a:pt x="665607" y="67691"/>
                    <a:pt x="67691" y="725678"/>
                    <a:pt x="67691" y="1544828"/>
                  </a:cubicBezTo>
                  <a:close/>
                </a:path>
              </a:pathLst>
            </a:custGeom>
            <a:solidFill>
              <a:srgbClr val="E1E9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16773" y="1028700"/>
            <a:ext cx="823855" cy="972025"/>
          </a:xfrm>
          <a:custGeom>
            <a:avLst/>
            <a:gdLst/>
            <a:ahLst/>
            <a:cxnLst/>
            <a:rect r="r" b="b" t="t" l="l"/>
            <a:pathLst>
              <a:path h="972025" w="823855">
                <a:moveTo>
                  <a:pt x="0" y="0"/>
                </a:moveTo>
                <a:lnTo>
                  <a:pt x="823854" y="0"/>
                </a:lnTo>
                <a:lnTo>
                  <a:pt x="823854" y="972025"/>
                </a:lnTo>
                <a:lnTo>
                  <a:pt x="0" y="972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798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44249" y="0"/>
            <a:ext cx="769841" cy="965318"/>
          </a:xfrm>
          <a:custGeom>
            <a:avLst/>
            <a:gdLst/>
            <a:ahLst/>
            <a:cxnLst/>
            <a:rect r="r" b="b" t="t" l="l"/>
            <a:pathLst>
              <a:path h="965318" w="769841">
                <a:moveTo>
                  <a:pt x="0" y="0"/>
                </a:moveTo>
                <a:lnTo>
                  <a:pt x="769842" y="0"/>
                </a:lnTo>
                <a:lnTo>
                  <a:pt x="769842" y="965318"/>
                </a:lnTo>
                <a:lnTo>
                  <a:pt x="0" y="965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98833" y="2400266"/>
            <a:ext cx="15858017" cy="6858034"/>
            <a:chOff x="0" y="0"/>
            <a:chExt cx="21144022" cy="9144046"/>
          </a:xfrm>
        </p:grpSpPr>
        <p:grpSp>
          <p:nvGrpSpPr>
            <p:cNvPr name="Group 10" id="10"/>
            <p:cNvGrpSpPr/>
            <p:nvPr/>
          </p:nvGrpSpPr>
          <p:grpSpPr>
            <a:xfrm rot="-5400000">
              <a:off x="3641403" y="570263"/>
              <a:ext cx="1156070" cy="1156070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2C8CC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07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-5400000">
              <a:off x="8658000" y="570263"/>
              <a:ext cx="1156070" cy="1156070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2C8CC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07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0"/>
              <a:ext cx="3088609" cy="2233125"/>
              <a:chOff x="0" y="0"/>
              <a:chExt cx="610096" cy="441111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10096" cy="441111"/>
              </a:xfrm>
              <a:custGeom>
                <a:avLst/>
                <a:gdLst/>
                <a:ahLst/>
                <a:cxnLst/>
                <a:rect r="r" b="b" t="t" l="l"/>
                <a:pathLst>
                  <a:path h="441111" w="610096">
                    <a:moveTo>
                      <a:pt x="73527" y="0"/>
                    </a:moveTo>
                    <a:lnTo>
                      <a:pt x="536569" y="0"/>
                    </a:lnTo>
                    <a:cubicBezTo>
                      <a:pt x="577176" y="0"/>
                      <a:pt x="610096" y="32919"/>
                      <a:pt x="610096" y="73527"/>
                    </a:cubicBezTo>
                    <a:lnTo>
                      <a:pt x="610096" y="367584"/>
                    </a:lnTo>
                    <a:cubicBezTo>
                      <a:pt x="610096" y="408192"/>
                      <a:pt x="577176" y="441111"/>
                      <a:pt x="536569" y="441111"/>
                    </a:cubicBezTo>
                    <a:lnTo>
                      <a:pt x="73527" y="441111"/>
                    </a:lnTo>
                    <a:cubicBezTo>
                      <a:pt x="32919" y="441111"/>
                      <a:pt x="0" y="408192"/>
                      <a:pt x="0" y="367584"/>
                    </a:cubicBezTo>
                    <a:lnTo>
                      <a:pt x="0" y="73527"/>
                    </a:lnTo>
                    <a:cubicBezTo>
                      <a:pt x="0" y="32919"/>
                      <a:pt x="32919" y="0"/>
                      <a:pt x="7352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AD6D5"/>
                </a:solidFill>
                <a:prstDash val="lgDash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57150"/>
                <a:ext cx="610096" cy="4982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Data (Activtity Logs)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5350267" y="263952"/>
              <a:ext cx="2748933" cy="1768693"/>
              <a:chOff x="0" y="0"/>
              <a:chExt cx="542999" cy="34937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42999" cy="349371"/>
              </a:xfrm>
              <a:custGeom>
                <a:avLst/>
                <a:gdLst/>
                <a:ahLst/>
                <a:cxnLst/>
                <a:rect r="r" b="b" t="t" l="l"/>
                <a:pathLst>
                  <a:path h="349371" w="542999">
                    <a:moveTo>
                      <a:pt x="82613" y="0"/>
                    </a:moveTo>
                    <a:lnTo>
                      <a:pt x="460387" y="0"/>
                    </a:lnTo>
                    <a:cubicBezTo>
                      <a:pt x="506012" y="0"/>
                      <a:pt x="542999" y="36987"/>
                      <a:pt x="542999" y="82613"/>
                    </a:cubicBezTo>
                    <a:lnTo>
                      <a:pt x="542999" y="266759"/>
                    </a:lnTo>
                    <a:cubicBezTo>
                      <a:pt x="542999" y="288669"/>
                      <a:pt x="534295" y="309682"/>
                      <a:pt x="518803" y="325175"/>
                    </a:cubicBezTo>
                    <a:cubicBezTo>
                      <a:pt x="503310" y="340668"/>
                      <a:pt x="482297" y="349371"/>
                      <a:pt x="460387" y="349371"/>
                    </a:cubicBezTo>
                    <a:lnTo>
                      <a:pt x="82613" y="349371"/>
                    </a:lnTo>
                    <a:cubicBezTo>
                      <a:pt x="36987" y="349371"/>
                      <a:pt x="0" y="312385"/>
                      <a:pt x="0" y="266759"/>
                    </a:cubicBezTo>
                    <a:lnTo>
                      <a:pt x="0" y="82613"/>
                    </a:lnTo>
                    <a:cubicBezTo>
                      <a:pt x="0" y="36987"/>
                      <a:pt x="36987" y="0"/>
                      <a:pt x="8261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AD6D5"/>
                </a:solidFill>
                <a:prstDash val="lgDash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542999" cy="4065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Pre-Processing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10372870" y="253396"/>
              <a:ext cx="4033678" cy="1726333"/>
              <a:chOff x="0" y="0"/>
              <a:chExt cx="796776" cy="34100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96776" cy="341004"/>
              </a:xfrm>
              <a:custGeom>
                <a:avLst/>
                <a:gdLst/>
                <a:ahLst/>
                <a:cxnLst/>
                <a:rect r="r" b="b" t="t" l="l"/>
                <a:pathLst>
                  <a:path h="341004" w="796776">
                    <a:moveTo>
                      <a:pt x="56300" y="0"/>
                    </a:moveTo>
                    <a:lnTo>
                      <a:pt x="740476" y="0"/>
                    </a:lnTo>
                    <a:cubicBezTo>
                      <a:pt x="755408" y="0"/>
                      <a:pt x="769728" y="5932"/>
                      <a:pt x="780286" y="16490"/>
                    </a:cubicBezTo>
                    <a:cubicBezTo>
                      <a:pt x="790844" y="27048"/>
                      <a:pt x="796776" y="41368"/>
                      <a:pt x="796776" y="56300"/>
                    </a:cubicBezTo>
                    <a:lnTo>
                      <a:pt x="796776" y="284704"/>
                    </a:lnTo>
                    <a:cubicBezTo>
                      <a:pt x="796776" y="315798"/>
                      <a:pt x="771570" y="341004"/>
                      <a:pt x="740476" y="341004"/>
                    </a:cubicBezTo>
                    <a:lnTo>
                      <a:pt x="56300" y="341004"/>
                    </a:lnTo>
                    <a:cubicBezTo>
                      <a:pt x="41368" y="341004"/>
                      <a:pt x="27048" y="335073"/>
                      <a:pt x="16490" y="324514"/>
                    </a:cubicBezTo>
                    <a:cubicBezTo>
                      <a:pt x="5932" y="313956"/>
                      <a:pt x="0" y="299636"/>
                      <a:pt x="0" y="284704"/>
                    </a:cubicBezTo>
                    <a:lnTo>
                      <a:pt x="0" y="56300"/>
                    </a:lnTo>
                    <a:cubicBezTo>
                      <a:pt x="0" y="41368"/>
                      <a:pt x="5932" y="27048"/>
                      <a:pt x="16490" y="16490"/>
                    </a:cubicBezTo>
                    <a:cubicBezTo>
                      <a:pt x="27048" y="5932"/>
                      <a:pt x="41368" y="0"/>
                      <a:pt x="563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AD6D5"/>
                </a:solidFill>
                <a:prstDash val="lgDash"/>
                <a:round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796776" cy="3981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TSTPlus(Model)</a:t>
                </a:r>
              </a:p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Hyperparameters</a:t>
                </a: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0" y="2967700"/>
              <a:ext cx="2912275" cy="2832608"/>
            </a:xfrm>
            <a:custGeom>
              <a:avLst/>
              <a:gdLst/>
              <a:ahLst/>
              <a:cxnLst/>
              <a:rect r="r" b="b" t="t" l="l"/>
              <a:pathLst>
                <a:path h="2832608" w="2912275">
                  <a:moveTo>
                    <a:pt x="0" y="0"/>
                  </a:moveTo>
                  <a:lnTo>
                    <a:pt x="2912275" y="0"/>
                  </a:lnTo>
                  <a:lnTo>
                    <a:pt x="2912275" y="2832608"/>
                  </a:lnTo>
                  <a:lnTo>
                    <a:pt x="0" y="2832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0795749" y="2931960"/>
              <a:ext cx="3187920" cy="2608446"/>
            </a:xfrm>
            <a:custGeom>
              <a:avLst/>
              <a:gdLst/>
              <a:ahLst/>
              <a:cxnLst/>
              <a:rect r="r" b="b" t="t" l="l"/>
              <a:pathLst>
                <a:path h="2608446" w="3187920">
                  <a:moveTo>
                    <a:pt x="0" y="0"/>
                  </a:moveTo>
                  <a:lnTo>
                    <a:pt x="3187921" y="0"/>
                  </a:lnTo>
                  <a:lnTo>
                    <a:pt x="3187921" y="2608446"/>
                  </a:lnTo>
                  <a:lnTo>
                    <a:pt x="0" y="260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7665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5079876" y="2967700"/>
              <a:ext cx="3301727" cy="1053137"/>
            </a:xfrm>
            <a:custGeom>
              <a:avLst/>
              <a:gdLst/>
              <a:ahLst/>
              <a:cxnLst/>
              <a:rect r="r" b="b" t="t" l="l"/>
              <a:pathLst>
                <a:path h="1053137" w="3301727">
                  <a:moveTo>
                    <a:pt x="0" y="0"/>
                  </a:moveTo>
                  <a:lnTo>
                    <a:pt x="3301727" y="0"/>
                  </a:lnTo>
                  <a:lnTo>
                    <a:pt x="3301727" y="1053137"/>
                  </a:lnTo>
                  <a:lnTo>
                    <a:pt x="0" y="1053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-5400000">
              <a:off x="14965349" y="580819"/>
              <a:ext cx="1156070" cy="1156070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2C8CC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07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6680219" y="263952"/>
              <a:ext cx="4033678" cy="1726333"/>
              <a:chOff x="0" y="0"/>
              <a:chExt cx="796776" cy="34100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796776" cy="341004"/>
              </a:xfrm>
              <a:custGeom>
                <a:avLst/>
                <a:gdLst/>
                <a:ahLst/>
                <a:cxnLst/>
                <a:rect r="r" b="b" t="t" l="l"/>
                <a:pathLst>
                  <a:path h="341004" w="796776">
                    <a:moveTo>
                      <a:pt x="56300" y="0"/>
                    </a:moveTo>
                    <a:lnTo>
                      <a:pt x="740476" y="0"/>
                    </a:lnTo>
                    <a:cubicBezTo>
                      <a:pt x="755408" y="0"/>
                      <a:pt x="769728" y="5932"/>
                      <a:pt x="780286" y="16490"/>
                    </a:cubicBezTo>
                    <a:cubicBezTo>
                      <a:pt x="790844" y="27048"/>
                      <a:pt x="796776" y="41368"/>
                      <a:pt x="796776" y="56300"/>
                    </a:cubicBezTo>
                    <a:lnTo>
                      <a:pt x="796776" y="284704"/>
                    </a:lnTo>
                    <a:cubicBezTo>
                      <a:pt x="796776" y="315798"/>
                      <a:pt x="771570" y="341004"/>
                      <a:pt x="740476" y="341004"/>
                    </a:cubicBezTo>
                    <a:lnTo>
                      <a:pt x="56300" y="341004"/>
                    </a:lnTo>
                    <a:cubicBezTo>
                      <a:pt x="41368" y="341004"/>
                      <a:pt x="27048" y="335073"/>
                      <a:pt x="16490" y="324514"/>
                    </a:cubicBezTo>
                    <a:cubicBezTo>
                      <a:pt x="5932" y="313956"/>
                      <a:pt x="0" y="299636"/>
                      <a:pt x="0" y="284704"/>
                    </a:cubicBezTo>
                    <a:lnTo>
                      <a:pt x="0" y="56300"/>
                    </a:lnTo>
                    <a:cubicBezTo>
                      <a:pt x="0" y="41368"/>
                      <a:pt x="5932" y="27048"/>
                      <a:pt x="16490" y="16490"/>
                    </a:cubicBezTo>
                    <a:cubicBezTo>
                      <a:pt x="27048" y="5932"/>
                      <a:pt x="41368" y="0"/>
                      <a:pt x="563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AD6D5"/>
                </a:solidFill>
                <a:prstDash val="lgDash"/>
                <a:round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57150"/>
                <a:ext cx="796776" cy="3981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Forecasting</a:t>
                </a:r>
              </a:p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Activity</a:t>
                </a: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8119023" y="2389665"/>
              <a:ext cx="1156070" cy="1156070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81280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812800"/>
                    </a:lnTo>
                    <a:close/>
                  </a:path>
                </a:pathLst>
              </a:custGeom>
              <a:solidFill>
                <a:srgbClr val="2C8CC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203200" y="-38100"/>
                <a:ext cx="406400" cy="7493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07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6680219" y="3814073"/>
              <a:ext cx="4033678" cy="1726333"/>
              <a:chOff x="0" y="0"/>
              <a:chExt cx="796776" cy="34100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796776" cy="341004"/>
              </a:xfrm>
              <a:custGeom>
                <a:avLst/>
                <a:gdLst/>
                <a:ahLst/>
                <a:cxnLst/>
                <a:rect r="r" b="b" t="t" l="l"/>
                <a:pathLst>
                  <a:path h="341004" w="796776">
                    <a:moveTo>
                      <a:pt x="56300" y="0"/>
                    </a:moveTo>
                    <a:lnTo>
                      <a:pt x="740476" y="0"/>
                    </a:lnTo>
                    <a:cubicBezTo>
                      <a:pt x="755408" y="0"/>
                      <a:pt x="769728" y="5932"/>
                      <a:pt x="780286" y="16490"/>
                    </a:cubicBezTo>
                    <a:cubicBezTo>
                      <a:pt x="790844" y="27048"/>
                      <a:pt x="796776" y="41368"/>
                      <a:pt x="796776" y="56300"/>
                    </a:cubicBezTo>
                    <a:lnTo>
                      <a:pt x="796776" y="284704"/>
                    </a:lnTo>
                    <a:cubicBezTo>
                      <a:pt x="796776" y="315798"/>
                      <a:pt x="771570" y="341004"/>
                      <a:pt x="740476" y="341004"/>
                    </a:cubicBezTo>
                    <a:lnTo>
                      <a:pt x="56300" y="341004"/>
                    </a:lnTo>
                    <a:cubicBezTo>
                      <a:pt x="41368" y="341004"/>
                      <a:pt x="27048" y="335073"/>
                      <a:pt x="16490" y="324514"/>
                    </a:cubicBezTo>
                    <a:cubicBezTo>
                      <a:pt x="5932" y="313956"/>
                      <a:pt x="0" y="299636"/>
                      <a:pt x="0" y="284704"/>
                    </a:cubicBezTo>
                    <a:lnTo>
                      <a:pt x="0" y="56300"/>
                    </a:lnTo>
                    <a:cubicBezTo>
                      <a:pt x="0" y="41368"/>
                      <a:pt x="5932" y="27048"/>
                      <a:pt x="16490" y="16490"/>
                    </a:cubicBezTo>
                    <a:cubicBezTo>
                      <a:pt x="27048" y="5932"/>
                      <a:pt x="41368" y="0"/>
                      <a:pt x="563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DAD6D5"/>
                </a:solidFill>
                <a:prstDash val="lgDash"/>
                <a:round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57150"/>
                <a:ext cx="796776" cy="3981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7"/>
                  </a:lnSpc>
                </a:pPr>
                <a:r>
                  <a:rPr lang="en-US" sz="2576">
                    <a:solidFill>
                      <a:srgbClr val="000000"/>
                    </a:solidFill>
                    <a:latin typeface="Neue Einstellung Bold"/>
                  </a:rPr>
                  <a:t>Results</a:t>
                </a: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16680219" y="6067300"/>
              <a:ext cx="4463804" cy="3076746"/>
            </a:xfrm>
            <a:custGeom>
              <a:avLst/>
              <a:gdLst/>
              <a:ahLst/>
              <a:cxnLst/>
              <a:rect r="r" b="b" t="t" l="l"/>
              <a:pathLst>
                <a:path h="3076746" w="4463804">
                  <a:moveTo>
                    <a:pt x="0" y="0"/>
                  </a:moveTo>
                  <a:lnTo>
                    <a:pt x="4463803" y="0"/>
                  </a:lnTo>
                  <a:lnTo>
                    <a:pt x="4463803" y="3076746"/>
                  </a:lnTo>
                  <a:lnTo>
                    <a:pt x="0" y="3076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6853228" y="6288136"/>
              <a:ext cx="7885042" cy="2855910"/>
            </a:xfrm>
            <a:custGeom>
              <a:avLst/>
              <a:gdLst/>
              <a:ahLst/>
              <a:cxnLst/>
              <a:rect r="r" b="b" t="t" l="l"/>
              <a:pathLst>
                <a:path h="2855910" w="7885042">
                  <a:moveTo>
                    <a:pt x="0" y="0"/>
                  </a:moveTo>
                  <a:lnTo>
                    <a:pt x="7885042" y="0"/>
                  </a:lnTo>
                  <a:lnTo>
                    <a:pt x="7885042" y="2855910"/>
                  </a:lnTo>
                  <a:lnTo>
                    <a:pt x="0" y="28559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2492" y="4523850"/>
            <a:ext cx="8796600" cy="133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2000">
                <a:solidFill>
                  <a:srgbClr val="0082A9"/>
                </a:solidFill>
                <a:latin typeface="Arimo Bold"/>
              </a:rPr>
              <a:t>THANKS!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17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328700" y="612750"/>
            <a:ext cx="3474000" cy="3474000"/>
            <a:chOff x="0" y="0"/>
            <a:chExt cx="4632000" cy="463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82118"/>
              <a:ext cx="3953764" cy="4996307"/>
            </a:xfrm>
            <a:custGeom>
              <a:avLst/>
              <a:gdLst/>
              <a:ahLst/>
              <a:cxnLst/>
              <a:rect r="r" b="b" t="t" l="l"/>
              <a:pathLst>
                <a:path h="4996307" w="3953764">
                  <a:moveTo>
                    <a:pt x="3953637" y="4135755"/>
                  </a:moveTo>
                  <a:cubicBezTo>
                    <a:pt x="3291205" y="4798187"/>
                    <a:pt x="2295017" y="4996307"/>
                    <a:pt x="1429639" y="4637786"/>
                  </a:cubicBezTo>
                  <a:cubicBezTo>
                    <a:pt x="564261" y="4279265"/>
                    <a:pt x="0" y="3434715"/>
                    <a:pt x="0" y="2497963"/>
                  </a:cubicBezTo>
                  <a:cubicBezTo>
                    <a:pt x="0" y="1561211"/>
                    <a:pt x="564388" y="716788"/>
                    <a:pt x="1429893" y="358394"/>
                  </a:cubicBezTo>
                  <a:cubicBezTo>
                    <a:pt x="2295398" y="0"/>
                    <a:pt x="3291459" y="198120"/>
                    <a:pt x="3953764" y="860552"/>
                  </a:cubicBezTo>
                  <a:close/>
                </a:path>
              </a:pathLst>
            </a:custGeom>
            <a:solidFill>
              <a:srgbClr val="00E1FF">
                <a:alpha val="21569"/>
              </a:srgbClr>
            </a:solidFill>
          </p:spPr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3634" y="1484600"/>
            <a:ext cx="7618200" cy="7618200"/>
            <a:chOff x="0" y="0"/>
            <a:chExt cx="10157600" cy="1015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399542"/>
              <a:ext cx="8670417" cy="10956671"/>
            </a:xfrm>
            <a:custGeom>
              <a:avLst/>
              <a:gdLst/>
              <a:ahLst/>
              <a:cxnLst/>
              <a:rect r="r" b="b" t="t" l="l"/>
              <a:pathLst>
                <a:path h="10956671" w="8670417">
                  <a:moveTo>
                    <a:pt x="8670163" y="9069578"/>
                  </a:moveTo>
                  <a:cubicBezTo>
                    <a:pt x="7217664" y="10522204"/>
                    <a:pt x="5033137" y="10956671"/>
                    <a:pt x="3135249" y="10170541"/>
                  </a:cubicBezTo>
                  <a:cubicBezTo>
                    <a:pt x="1237361" y="9384411"/>
                    <a:pt x="0" y="7532370"/>
                    <a:pt x="127" y="5478145"/>
                  </a:cubicBezTo>
                  <a:cubicBezTo>
                    <a:pt x="254" y="3423920"/>
                    <a:pt x="1237742" y="1572006"/>
                    <a:pt x="3135630" y="786003"/>
                  </a:cubicBezTo>
                  <a:cubicBezTo>
                    <a:pt x="5033518" y="0"/>
                    <a:pt x="7218045" y="434721"/>
                    <a:pt x="8670417" y="1887347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328700" y="612750"/>
            <a:ext cx="3474000" cy="3474000"/>
            <a:chOff x="0" y="0"/>
            <a:chExt cx="4632000" cy="463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82118"/>
              <a:ext cx="3953764" cy="4996307"/>
            </a:xfrm>
            <a:custGeom>
              <a:avLst/>
              <a:gdLst/>
              <a:ahLst/>
              <a:cxnLst/>
              <a:rect r="r" b="b" t="t" l="l"/>
              <a:pathLst>
                <a:path h="4996307" w="3953764">
                  <a:moveTo>
                    <a:pt x="3953637" y="4135755"/>
                  </a:moveTo>
                  <a:cubicBezTo>
                    <a:pt x="3291205" y="4798187"/>
                    <a:pt x="2295017" y="4996307"/>
                    <a:pt x="1429639" y="4637786"/>
                  </a:cubicBezTo>
                  <a:cubicBezTo>
                    <a:pt x="564261" y="4279265"/>
                    <a:pt x="0" y="3434715"/>
                    <a:pt x="0" y="2497963"/>
                  </a:cubicBezTo>
                  <a:cubicBezTo>
                    <a:pt x="0" y="1561211"/>
                    <a:pt x="564388" y="716788"/>
                    <a:pt x="1429893" y="358394"/>
                  </a:cubicBezTo>
                  <a:cubicBezTo>
                    <a:pt x="2295398" y="0"/>
                    <a:pt x="3291459" y="198120"/>
                    <a:pt x="3953764" y="860552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197775" y="1318692"/>
            <a:ext cx="1498800" cy="1498800"/>
            <a:chOff x="0" y="0"/>
            <a:chExt cx="1998400" cy="199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91618" y="1739822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83050" y="2265500"/>
            <a:ext cx="8104948" cy="7011702"/>
          </a:xfrm>
          <a:custGeom>
            <a:avLst/>
            <a:gdLst/>
            <a:ahLst/>
            <a:cxnLst/>
            <a:rect r="r" b="b" t="t" l="l"/>
            <a:pathLst>
              <a:path h="7011702" w="8104948">
                <a:moveTo>
                  <a:pt x="0" y="0"/>
                </a:moveTo>
                <a:lnTo>
                  <a:pt x="8104948" y="0"/>
                </a:lnTo>
                <a:lnTo>
                  <a:pt x="8104948" y="7011702"/>
                </a:lnTo>
                <a:lnTo>
                  <a:pt x="0" y="7011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02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0600" y="1357000"/>
            <a:ext cx="13204200" cy="14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"/>
              </a:rPr>
              <a:t>TEAM 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44412" y="3647575"/>
            <a:ext cx="2101200" cy="8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C444E"/>
                </a:solidFill>
                <a:latin typeface="Arimo Bold"/>
              </a:rPr>
              <a:t>Muhammad Ali Murtaza</a:t>
            </a:r>
          </a:p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7D8A8D"/>
                </a:solidFill>
                <a:latin typeface="Arimo"/>
              </a:rPr>
              <a:t>2020-CS-114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12874" y="3647575"/>
            <a:ext cx="2101200" cy="8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C444E"/>
                </a:solidFill>
                <a:latin typeface="Arimo Bold"/>
              </a:rPr>
              <a:t>Zeshan Ayub</a:t>
            </a:r>
          </a:p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7D8A8D"/>
                </a:solidFill>
                <a:latin typeface="Arimo"/>
              </a:rPr>
              <a:t>2020-CS-113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44398" y="6336239"/>
            <a:ext cx="2101200" cy="8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C444E"/>
                </a:solidFill>
                <a:latin typeface="Arimo Bold"/>
              </a:rPr>
              <a:t>Ali Tariq</a:t>
            </a:r>
          </a:p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7D8A8D"/>
                </a:solidFill>
                <a:latin typeface="Arimo"/>
              </a:rPr>
              <a:t>2020-CS-142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12858" y="6333277"/>
            <a:ext cx="2101200" cy="8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C444E"/>
                </a:solidFill>
                <a:latin typeface="Arimo Bold"/>
              </a:rPr>
              <a:t>Syed Azeem Ali Hashmi</a:t>
            </a:r>
          </a:p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7D8A8D"/>
                </a:solidFill>
                <a:latin typeface="Arimo"/>
              </a:rPr>
              <a:t>2020-CS-156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710598" y="3199900"/>
            <a:ext cx="1803600" cy="1803600"/>
          </a:xfrm>
          <a:custGeom>
            <a:avLst/>
            <a:gdLst/>
            <a:ahLst/>
            <a:cxnLst/>
            <a:rect r="r" b="b" t="t" l="l"/>
            <a:pathLst>
              <a:path h="1803600" w="1803600">
                <a:moveTo>
                  <a:pt x="0" y="0"/>
                </a:moveTo>
                <a:lnTo>
                  <a:pt x="1803600" y="0"/>
                </a:lnTo>
                <a:lnTo>
                  <a:pt x="1803600" y="1803600"/>
                </a:lnTo>
                <a:lnTo>
                  <a:pt x="0" y="180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77442" y="3199900"/>
            <a:ext cx="1803600" cy="1803600"/>
          </a:xfrm>
          <a:custGeom>
            <a:avLst/>
            <a:gdLst/>
            <a:ahLst/>
            <a:cxnLst/>
            <a:rect r="r" b="b" t="t" l="l"/>
            <a:pathLst>
              <a:path h="1803600" w="1803600">
                <a:moveTo>
                  <a:pt x="0" y="0"/>
                </a:moveTo>
                <a:lnTo>
                  <a:pt x="1803600" y="0"/>
                </a:lnTo>
                <a:lnTo>
                  <a:pt x="1803600" y="1803600"/>
                </a:lnTo>
                <a:lnTo>
                  <a:pt x="0" y="180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277428" y="5808212"/>
            <a:ext cx="1803600" cy="1803600"/>
          </a:xfrm>
          <a:custGeom>
            <a:avLst/>
            <a:gdLst/>
            <a:ahLst/>
            <a:cxnLst/>
            <a:rect r="r" b="b" t="t" l="l"/>
            <a:pathLst>
              <a:path h="1803600" w="1803600">
                <a:moveTo>
                  <a:pt x="0" y="0"/>
                </a:moveTo>
                <a:lnTo>
                  <a:pt x="1803600" y="0"/>
                </a:lnTo>
                <a:lnTo>
                  <a:pt x="1803600" y="1803600"/>
                </a:lnTo>
                <a:lnTo>
                  <a:pt x="0" y="180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10598" y="5808212"/>
            <a:ext cx="1803600" cy="1803600"/>
          </a:xfrm>
          <a:custGeom>
            <a:avLst/>
            <a:gdLst/>
            <a:ahLst/>
            <a:cxnLst/>
            <a:rect r="r" b="b" t="t" l="l"/>
            <a:pathLst>
              <a:path h="1803600" w="1803600">
                <a:moveTo>
                  <a:pt x="0" y="0"/>
                </a:moveTo>
                <a:lnTo>
                  <a:pt x="1803600" y="0"/>
                </a:lnTo>
                <a:lnTo>
                  <a:pt x="1803600" y="1803600"/>
                </a:lnTo>
                <a:lnTo>
                  <a:pt x="0" y="1803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4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3634" y="1484600"/>
            <a:ext cx="7618200" cy="7618200"/>
            <a:chOff x="0" y="0"/>
            <a:chExt cx="10157600" cy="1015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399542"/>
              <a:ext cx="8670417" cy="10956671"/>
            </a:xfrm>
            <a:custGeom>
              <a:avLst/>
              <a:gdLst/>
              <a:ahLst/>
              <a:cxnLst/>
              <a:rect r="r" b="b" t="t" l="l"/>
              <a:pathLst>
                <a:path h="10956671" w="8670417">
                  <a:moveTo>
                    <a:pt x="8670163" y="9069578"/>
                  </a:moveTo>
                  <a:cubicBezTo>
                    <a:pt x="7217664" y="10522204"/>
                    <a:pt x="5033137" y="10956671"/>
                    <a:pt x="3135249" y="10170541"/>
                  </a:cubicBezTo>
                  <a:cubicBezTo>
                    <a:pt x="1237361" y="9384411"/>
                    <a:pt x="0" y="7532370"/>
                    <a:pt x="127" y="5478145"/>
                  </a:cubicBezTo>
                  <a:cubicBezTo>
                    <a:pt x="254" y="3423920"/>
                    <a:pt x="1237742" y="1572006"/>
                    <a:pt x="3135630" y="786003"/>
                  </a:cubicBezTo>
                  <a:cubicBezTo>
                    <a:pt x="5033518" y="0"/>
                    <a:pt x="7218045" y="434721"/>
                    <a:pt x="8670417" y="1887347"/>
                  </a:cubicBezTo>
                  <a:close/>
                </a:path>
              </a:pathLst>
            </a:custGeom>
            <a:solidFill>
              <a:srgbClr val="0082A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328700" y="612750"/>
            <a:ext cx="3474000" cy="3474000"/>
            <a:chOff x="0" y="0"/>
            <a:chExt cx="4632000" cy="463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82118"/>
              <a:ext cx="3953764" cy="4996307"/>
            </a:xfrm>
            <a:custGeom>
              <a:avLst/>
              <a:gdLst/>
              <a:ahLst/>
              <a:cxnLst/>
              <a:rect r="r" b="b" t="t" l="l"/>
              <a:pathLst>
                <a:path h="4996307" w="3953764">
                  <a:moveTo>
                    <a:pt x="3953637" y="4135755"/>
                  </a:moveTo>
                  <a:cubicBezTo>
                    <a:pt x="3291205" y="4798187"/>
                    <a:pt x="2295017" y="4996307"/>
                    <a:pt x="1429639" y="4637786"/>
                  </a:cubicBezTo>
                  <a:cubicBezTo>
                    <a:pt x="564261" y="4279265"/>
                    <a:pt x="0" y="3434715"/>
                    <a:pt x="0" y="2497963"/>
                  </a:cubicBezTo>
                  <a:cubicBezTo>
                    <a:pt x="0" y="1561211"/>
                    <a:pt x="564388" y="716788"/>
                    <a:pt x="1429893" y="358394"/>
                  </a:cubicBezTo>
                  <a:cubicBezTo>
                    <a:pt x="2295398" y="0"/>
                    <a:pt x="3291459" y="198120"/>
                    <a:pt x="3953764" y="860552"/>
                  </a:cubicBezTo>
                  <a:close/>
                </a:path>
              </a:pathLst>
            </a:custGeom>
            <a:solidFill>
              <a:srgbClr val="00E1FF">
                <a:alpha val="21569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893450" y="2630450"/>
            <a:ext cx="7394550" cy="6799148"/>
          </a:xfrm>
          <a:custGeom>
            <a:avLst/>
            <a:gdLst/>
            <a:ahLst/>
            <a:cxnLst/>
            <a:rect r="r" b="b" t="t" l="l"/>
            <a:pathLst>
              <a:path h="6799148" w="7394550">
                <a:moveTo>
                  <a:pt x="0" y="0"/>
                </a:moveTo>
                <a:lnTo>
                  <a:pt x="7394550" y="0"/>
                </a:lnTo>
                <a:lnTo>
                  <a:pt x="7394550" y="6799148"/>
                </a:lnTo>
                <a:lnTo>
                  <a:pt x="0" y="679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489" r="-12379" b="-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0600" y="4040800"/>
            <a:ext cx="9291600" cy="226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6"/>
              </a:lnSpc>
            </a:pPr>
            <a:r>
              <a:rPr lang="en-US" sz="7200">
                <a:solidFill>
                  <a:srgbClr val="FFFFFF"/>
                </a:solidFill>
                <a:latin typeface="Arimo"/>
              </a:rPr>
              <a:t>IOT-VISION ENABLED ASSISTANCE FOR </a:t>
            </a:r>
            <a:r>
              <a:rPr lang="en-US" sz="7200">
                <a:solidFill>
                  <a:srgbClr val="22577E"/>
                </a:solidFill>
                <a:latin typeface="Arimo"/>
              </a:rPr>
              <a:t>EPILEPTIC PATIENTS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3634" y="1484600"/>
            <a:ext cx="7618200" cy="7618200"/>
            <a:chOff x="0" y="0"/>
            <a:chExt cx="10157600" cy="10157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399542"/>
              <a:ext cx="8670417" cy="10956671"/>
            </a:xfrm>
            <a:custGeom>
              <a:avLst/>
              <a:gdLst/>
              <a:ahLst/>
              <a:cxnLst/>
              <a:rect r="r" b="b" t="t" l="l"/>
              <a:pathLst>
                <a:path h="10956671" w="8670417">
                  <a:moveTo>
                    <a:pt x="8670163" y="9069578"/>
                  </a:moveTo>
                  <a:cubicBezTo>
                    <a:pt x="7217664" y="10522204"/>
                    <a:pt x="5033137" y="10956671"/>
                    <a:pt x="3135249" y="10170541"/>
                  </a:cubicBezTo>
                  <a:cubicBezTo>
                    <a:pt x="1237361" y="9384411"/>
                    <a:pt x="0" y="7532370"/>
                    <a:pt x="127" y="5478145"/>
                  </a:cubicBezTo>
                  <a:cubicBezTo>
                    <a:pt x="254" y="3423920"/>
                    <a:pt x="1237742" y="1572006"/>
                    <a:pt x="3135630" y="786003"/>
                  </a:cubicBezTo>
                  <a:cubicBezTo>
                    <a:pt x="5033518" y="0"/>
                    <a:pt x="7218045" y="434721"/>
                    <a:pt x="8670417" y="1887347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328700" y="612750"/>
            <a:ext cx="3474000" cy="3474000"/>
            <a:chOff x="0" y="0"/>
            <a:chExt cx="4632000" cy="4632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182118"/>
              <a:ext cx="3953764" cy="4996307"/>
            </a:xfrm>
            <a:custGeom>
              <a:avLst/>
              <a:gdLst/>
              <a:ahLst/>
              <a:cxnLst/>
              <a:rect r="r" b="b" t="t" l="l"/>
              <a:pathLst>
                <a:path h="4996307" w="3953764">
                  <a:moveTo>
                    <a:pt x="3953637" y="4135755"/>
                  </a:moveTo>
                  <a:cubicBezTo>
                    <a:pt x="3291205" y="4798187"/>
                    <a:pt x="2295017" y="4996307"/>
                    <a:pt x="1429639" y="4637786"/>
                  </a:cubicBezTo>
                  <a:cubicBezTo>
                    <a:pt x="564261" y="4279265"/>
                    <a:pt x="0" y="3434715"/>
                    <a:pt x="0" y="2497963"/>
                  </a:cubicBezTo>
                  <a:cubicBezTo>
                    <a:pt x="0" y="1561211"/>
                    <a:pt x="564388" y="716788"/>
                    <a:pt x="1429893" y="358394"/>
                  </a:cubicBezTo>
                  <a:cubicBezTo>
                    <a:pt x="2295398" y="0"/>
                    <a:pt x="3291459" y="198120"/>
                    <a:pt x="3953764" y="860552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73822" y="972480"/>
            <a:ext cx="8978632" cy="10328455"/>
            <a:chOff x="0" y="0"/>
            <a:chExt cx="11971509" cy="137712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71565" cy="13771263"/>
            </a:xfrm>
            <a:custGeom>
              <a:avLst/>
              <a:gdLst/>
              <a:ahLst/>
              <a:cxnLst/>
              <a:rect r="r" b="b" t="t" l="l"/>
              <a:pathLst>
                <a:path h="13771263" w="11971565">
                  <a:moveTo>
                    <a:pt x="0" y="0"/>
                  </a:moveTo>
                  <a:lnTo>
                    <a:pt x="11971565" y="0"/>
                  </a:lnTo>
                  <a:lnTo>
                    <a:pt x="11971565" y="13771263"/>
                  </a:lnTo>
                  <a:lnTo>
                    <a:pt x="0" y="13771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7" r="0" b="-20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45222" y="514304"/>
            <a:ext cx="775332" cy="972202"/>
            <a:chOff x="0" y="0"/>
            <a:chExt cx="1033776" cy="12962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3780" cy="1296289"/>
            </a:xfrm>
            <a:custGeom>
              <a:avLst/>
              <a:gdLst/>
              <a:ahLst/>
              <a:cxnLst/>
              <a:rect r="r" b="b" t="t" l="l"/>
              <a:pathLst>
                <a:path h="1296289" w="1033780">
                  <a:moveTo>
                    <a:pt x="0" y="0"/>
                  </a:moveTo>
                  <a:lnTo>
                    <a:pt x="1033780" y="0"/>
                  </a:lnTo>
                  <a:lnTo>
                    <a:pt x="1033780" y="1296289"/>
                  </a:lnTo>
                  <a:lnTo>
                    <a:pt x="0" y="12962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t="0" r="-7" b="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90650" y="696255"/>
            <a:ext cx="9952748" cy="1459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66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Content Outline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0650" y="2004177"/>
            <a:ext cx="9952748" cy="1555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66"/>
              </a:lnSpc>
            </a:pPr>
            <a:r>
              <a:rPr lang="en-US" sz="5599">
                <a:solidFill>
                  <a:srgbClr val="0082A9"/>
                </a:solidFill>
                <a:latin typeface="Arimo Bold"/>
              </a:rPr>
              <a:t>Topics for discussion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22504" y="3685702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1594" y="3673796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22504" y="5286376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Architecture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1594" y="5274470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22504" y="4487228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Literature Review	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1594" y="4475322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22504" y="6085522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Implemented Modules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1594" y="6073616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22504" y="6884668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Methodology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1594" y="6872762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22504" y="7687316"/>
            <a:ext cx="7251318" cy="662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Project Demonstration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1594" y="7675410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22504" y="8483110"/>
            <a:ext cx="7251318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36986"/>
                </a:solidFill>
                <a:latin typeface="Neue Einstellung Bold"/>
              </a:rPr>
              <a:t>Conclusion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1594" y="8471204"/>
            <a:ext cx="767310" cy="68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471E99"/>
                </a:solidFill>
                <a:latin typeface="Arimo Bold"/>
              </a:rPr>
              <a:t>07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1E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3714" y="450151"/>
            <a:ext cx="13204200" cy="137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200">
                <a:solidFill>
                  <a:srgbClr val="007A97"/>
                </a:solidFill>
                <a:latin typeface="Arimo Bold"/>
              </a:rPr>
              <a:t>INTRODUCTION</a:t>
            </a:r>
          </a:p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7A97"/>
                </a:solidFill>
                <a:latin typeface="Arimo Bold"/>
              </a:rPr>
              <a:t>BACKGROUND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75088" y="3290320"/>
            <a:ext cx="1498800" cy="1498800"/>
            <a:chOff x="0" y="0"/>
            <a:chExt cx="1998400" cy="199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DF3D11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08422" y="3318895"/>
            <a:ext cx="6416482" cy="81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>
                <a:solidFill>
                  <a:srgbClr val="DF3D11"/>
                </a:solidFill>
                <a:latin typeface="Arimo"/>
              </a:rPr>
              <a:t>50 Million People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8422" y="4051939"/>
            <a:ext cx="6424882" cy="101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2C444E"/>
                </a:solidFill>
                <a:latin typeface="Arimo"/>
              </a:rPr>
              <a:t>Have epilepsy around the world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0597" y="5386449"/>
            <a:ext cx="6892250" cy="81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>
                <a:solidFill>
                  <a:srgbClr val="404885"/>
                </a:solidFill>
                <a:latin typeface="Arimo"/>
              </a:rPr>
              <a:t>9.9 per 1000 People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0597" y="6190939"/>
            <a:ext cx="6522707" cy="56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2C444E"/>
                </a:solidFill>
                <a:latin typeface="Arimo"/>
              </a:rPr>
              <a:t>Prevalence of epilepsy in Pakistan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9823" y="7791295"/>
            <a:ext cx="7759868" cy="155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5510">
                <a:solidFill>
                  <a:srgbClr val="144272"/>
                </a:solidFill>
                <a:latin typeface="Arimo"/>
              </a:rPr>
              <a:t>Risk of Premature Death</a:t>
            </a:r>
          </a:p>
          <a:p>
            <a:pPr algn="l">
              <a:lnSpc>
                <a:spcPts val="595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49823" y="8468866"/>
            <a:ext cx="6162000" cy="1117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2C444E"/>
                </a:solidFill>
                <a:latin typeface="Arimo"/>
              </a:rPr>
              <a:t>3x more than general population</a:t>
            </a:r>
          </a:p>
          <a:p>
            <a:pPr algn="l">
              <a:lnSpc>
                <a:spcPts val="4416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-109400" y="5241064"/>
            <a:ext cx="1498800" cy="1498800"/>
            <a:chOff x="0" y="0"/>
            <a:chExt cx="1998400" cy="1998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5963A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-175088" y="7527487"/>
            <a:ext cx="1498800" cy="1498800"/>
            <a:chOff x="0" y="0"/>
            <a:chExt cx="1998400" cy="1998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144272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98210" y="3672284"/>
            <a:ext cx="982246" cy="593934"/>
          </a:xfrm>
          <a:custGeom>
            <a:avLst/>
            <a:gdLst/>
            <a:ahLst/>
            <a:cxnLst/>
            <a:rect r="r" b="b" t="t" l="l"/>
            <a:pathLst>
              <a:path h="593934" w="982246">
                <a:moveTo>
                  <a:pt x="0" y="0"/>
                </a:moveTo>
                <a:lnTo>
                  <a:pt x="982246" y="0"/>
                </a:lnTo>
                <a:lnTo>
                  <a:pt x="982246" y="593934"/>
                </a:lnTo>
                <a:lnTo>
                  <a:pt x="0" y="593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63370" y="5561568"/>
            <a:ext cx="813816" cy="800100"/>
          </a:xfrm>
          <a:custGeom>
            <a:avLst/>
            <a:gdLst/>
            <a:ahLst/>
            <a:cxnLst/>
            <a:rect r="r" b="b" t="t" l="l"/>
            <a:pathLst>
              <a:path h="800100" w="813816">
                <a:moveTo>
                  <a:pt x="0" y="0"/>
                </a:moveTo>
                <a:lnTo>
                  <a:pt x="813816" y="0"/>
                </a:lnTo>
                <a:lnTo>
                  <a:pt x="813816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34788" y="7999195"/>
            <a:ext cx="757500" cy="555396"/>
          </a:xfrm>
          <a:custGeom>
            <a:avLst/>
            <a:gdLst/>
            <a:ahLst/>
            <a:cxnLst/>
            <a:rect r="r" b="b" t="t" l="l"/>
            <a:pathLst>
              <a:path h="555396" w="757500">
                <a:moveTo>
                  <a:pt x="0" y="0"/>
                </a:moveTo>
                <a:lnTo>
                  <a:pt x="757500" y="0"/>
                </a:lnTo>
                <a:lnTo>
                  <a:pt x="757500" y="555396"/>
                </a:lnTo>
                <a:lnTo>
                  <a:pt x="0" y="5553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800" y="451800"/>
            <a:ext cx="9383400" cy="9383400"/>
            <a:chOff x="0" y="0"/>
            <a:chExt cx="12511200" cy="125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492125"/>
              <a:ext cx="10679430" cy="13495401"/>
            </a:xfrm>
            <a:custGeom>
              <a:avLst/>
              <a:gdLst/>
              <a:ahLst/>
              <a:cxnLst/>
              <a:rect r="r" b="b" t="t" l="l"/>
              <a:pathLst>
                <a:path h="13495401" w="10679430">
                  <a:moveTo>
                    <a:pt x="10679049" y="11171047"/>
                  </a:moveTo>
                  <a:cubicBezTo>
                    <a:pt x="8889873" y="12960223"/>
                    <a:pt x="6199251" y="13495401"/>
                    <a:pt x="3861689" y="12527026"/>
                  </a:cubicBezTo>
                  <a:cubicBezTo>
                    <a:pt x="1524127" y="11558651"/>
                    <a:pt x="0" y="9277731"/>
                    <a:pt x="127" y="6747510"/>
                  </a:cubicBezTo>
                  <a:cubicBezTo>
                    <a:pt x="254" y="4217288"/>
                    <a:pt x="1524508" y="1936242"/>
                    <a:pt x="3862197" y="968121"/>
                  </a:cubicBezTo>
                  <a:cubicBezTo>
                    <a:pt x="6199886" y="0"/>
                    <a:pt x="8890508" y="535432"/>
                    <a:pt x="10679430" y="2324735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225768" y="765851"/>
            <a:ext cx="1498800" cy="1498800"/>
            <a:chOff x="0" y="0"/>
            <a:chExt cx="1998400" cy="199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0186" y="1177248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2132" y="869874"/>
            <a:ext cx="9758564" cy="9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44005" y="6049744"/>
            <a:ext cx="931818" cy="341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9"/>
              </a:lnSpc>
            </a:pPr>
            <a:r>
              <a:rPr lang="en-US" sz="19200">
                <a:solidFill>
                  <a:srgbClr val="000000"/>
                </a:solidFill>
                <a:latin typeface="Arial"/>
              </a:rPr>
              <a:t>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23950" y="3846731"/>
            <a:ext cx="11382102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Arimo"/>
              </a:rPr>
              <a:t>Develop a </a:t>
            </a:r>
            <a:r>
              <a:rPr lang="en-US" sz="4000">
                <a:solidFill>
                  <a:srgbClr val="000000"/>
                </a:solidFill>
                <a:latin typeface="Arimo Bold"/>
              </a:rPr>
              <a:t>cost-efficient</a:t>
            </a:r>
            <a:r>
              <a:rPr lang="en-US" sz="4000">
                <a:solidFill>
                  <a:srgbClr val="000000"/>
                </a:solidFill>
                <a:latin typeface="Arimo"/>
              </a:rPr>
              <a:t> smart system to monitor daily life activities of elderly epileptic patients for </a:t>
            </a:r>
            <a:r>
              <a:rPr lang="en-US" sz="4000">
                <a:solidFill>
                  <a:srgbClr val="000000"/>
                </a:solidFill>
                <a:latin typeface="Arimo Bold"/>
              </a:rPr>
              <a:t>detection, prevention and forecasting of seizures </a:t>
            </a:r>
            <a:r>
              <a:rPr lang="en-US" sz="4000">
                <a:solidFill>
                  <a:srgbClr val="000000"/>
                </a:solidFill>
                <a:latin typeface="Arimo"/>
              </a:rPr>
              <a:t>as well as provide useful insights to improve their living standard.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2132" y="2376081"/>
            <a:ext cx="931818" cy="341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39"/>
              </a:lnSpc>
            </a:pPr>
            <a:r>
              <a:rPr lang="en-US" sz="19200">
                <a:solidFill>
                  <a:srgbClr val="000000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800" y="451800"/>
            <a:ext cx="9383400" cy="9383400"/>
            <a:chOff x="0" y="0"/>
            <a:chExt cx="12511200" cy="125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492125"/>
              <a:ext cx="10679430" cy="13495401"/>
            </a:xfrm>
            <a:custGeom>
              <a:avLst/>
              <a:gdLst/>
              <a:ahLst/>
              <a:cxnLst/>
              <a:rect r="r" b="b" t="t" l="l"/>
              <a:pathLst>
                <a:path h="13495401" w="10679430">
                  <a:moveTo>
                    <a:pt x="10679049" y="11171047"/>
                  </a:moveTo>
                  <a:cubicBezTo>
                    <a:pt x="8889873" y="12960223"/>
                    <a:pt x="6199251" y="13495401"/>
                    <a:pt x="3861689" y="12527026"/>
                  </a:cubicBezTo>
                  <a:cubicBezTo>
                    <a:pt x="1524127" y="11558651"/>
                    <a:pt x="0" y="9277731"/>
                    <a:pt x="127" y="6747510"/>
                  </a:cubicBezTo>
                  <a:cubicBezTo>
                    <a:pt x="254" y="4217288"/>
                    <a:pt x="1524508" y="1936242"/>
                    <a:pt x="3862197" y="968121"/>
                  </a:cubicBezTo>
                  <a:cubicBezTo>
                    <a:pt x="6199886" y="0"/>
                    <a:pt x="8890508" y="535432"/>
                    <a:pt x="10679430" y="2324735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225768" y="765851"/>
            <a:ext cx="1498800" cy="1498800"/>
            <a:chOff x="0" y="0"/>
            <a:chExt cx="1998400" cy="199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0186" y="1177248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73893"/>
            <a:ext cx="17658175" cy="9139213"/>
          </a:xfrm>
          <a:custGeom>
            <a:avLst/>
            <a:gdLst/>
            <a:ahLst/>
            <a:cxnLst/>
            <a:rect r="r" b="b" t="t" l="l"/>
            <a:pathLst>
              <a:path h="9139213" w="17658175">
                <a:moveTo>
                  <a:pt x="0" y="0"/>
                </a:moveTo>
                <a:lnTo>
                  <a:pt x="17658175" y="0"/>
                </a:lnTo>
                <a:lnTo>
                  <a:pt x="17658175" y="9139214"/>
                </a:lnTo>
                <a:lnTo>
                  <a:pt x="0" y="9139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5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25258" y="285544"/>
            <a:ext cx="1498800" cy="1498800"/>
            <a:chOff x="0" y="0"/>
            <a:chExt cx="1998400" cy="199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91618" y="700430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7373" y="541782"/>
            <a:ext cx="16382684" cy="9461000"/>
          </a:xfrm>
          <a:custGeom>
            <a:avLst/>
            <a:gdLst/>
            <a:ahLst/>
            <a:cxnLst/>
            <a:rect r="r" b="b" t="t" l="l"/>
            <a:pathLst>
              <a:path h="9461000" w="16382684">
                <a:moveTo>
                  <a:pt x="0" y="0"/>
                </a:moveTo>
                <a:lnTo>
                  <a:pt x="16382684" y="0"/>
                </a:lnTo>
                <a:lnTo>
                  <a:pt x="16382684" y="9461000"/>
                </a:lnTo>
                <a:lnTo>
                  <a:pt x="0" y="9461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07650" y="946100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7373" y="579882"/>
            <a:ext cx="2703492" cy="93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Scope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800" y="451800"/>
            <a:ext cx="9383400" cy="9383400"/>
            <a:chOff x="0" y="0"/>
            <a:chExt cx="12511200" cy="125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-492125"/>
              <a:ext cx="10679430" cy="13495401"/>
            </a:xfrm>
            <a:custGeom>
              <a:avLst/>
              <a:gdLst/>
              <a:ahLst/>
              <a:cxnLst/>
              <a:rect r="r" b="b" t="t" l="l"/>
              <a:pathLst>
                <a:path h="13495401" w="10679430">
                  <a:moveTo>
                    <a:pt x="10679049" y="11171047"/>
                  </a:moveTo>
                  <a:cubicBezTo>
                    <a:pt x="8889873" y="12960223"/>
                    <a:pt x="6199251" y="13495401"/>
                    <a:pt x="3861689" y="12527026"/>
                  </a:cubicBezTo>
                  <a:cubicBezTo>
                    <a:pt x="1524127" y="11558651"/>
                    <a:pt x="0" y="9277731"/>
                    <a:pt x="127" y="6747510"/>
                  </a:cubicBezTo>
                  <a:cubicBezTo>
                    <a:pt x="254" y="4217288"/>
                    <a:pt x="1524508" y="1936242"/>
                    <a:pt x="3862197" y="968121"/>
                  </a:cubicBezTo>
                  <a:cubicBezTo>
                    <a:pt x="6199886" y="0"/>
                    <a:pt x="8890508" y="535432"/>
                    <a:pt x="10679430" y="2324735"/>
                  </a:cubicBezTo>
                  <a:close/>
                </a:path>
              </a:pathLst>
            </a:custGeom>
            <a:solidFill>
              <a:srgbClr val="00A4CA">
                <a:alpha val="9412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-224336" y="1262007"/>
            <a:ext cx="1498800" cy="1498800"/>
            <a:chOff x="0" y="0"/>
            <a:chExt cx="1998400" cy="199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8486"/>
              <a:ext cx="1705737" cy="2155444"/>
            </a:xfrm>
            <a:custGeom>
              <a:avLst/>
              <a:gdLst/>
              <a:ahLst/>
              <a:cxnLst/>
              <a:rect r="r" b="b" t="t" l="l"/>
              <a:pathLst>
                <a:path h="2155444" w="1705737">
                  <a:moveTo>
                    <a:pt x="1705737" y="1784223"/>
                  </a:moveTo>
                  <a:cubicBezTo>
                    <a:pt x="1419987" y="2069973"/>
                    <a:pt x="990219" y="2155444"/>
                    <a:pt x="616839" y="2000758"/>
                  </a:cubicBezTo>
                  <a:cubicBezTo>
                    <a:pt x="243459" y="1846072"/>
                    <a:pt x="0" y="1481836"/>
                    <a:pt x="0" y="1077595"/>
                  </a:cubicBezTo>
                  <a:cubicBezTo>
                    <a:pt x="0" y="673354"/>
                    <a:pt x="243459" y="309118"/>
                    <a:pt x="616839" y="154559"/>
                  </a:cubicBezTo>
                  <a:cubicBezTo>
                    <a:pt x="990219" y="0"/>
                    <a:pt x="1419987" y="85344"/>
                    <a:pt x="1705737" y="371221"/>
                  </a:cubicBezTo>
                  <a:close/>
                </a:path>
              </a:pathLst>
            </a:custGeom>
            <a:solidFill>
              <a:srgbClr val="00A4CA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1618" y="1739822"/>
            <a:ext cx="465048" cy="656540"/>
          </a:xfrm>
          <a:custGeom>
            <a:avLst/>
            <a:gdLst/>
            <a:ahLst/>
            <a:cxnLst/>
            <a:rect r="r" b="b" t="t" l="l"/>
            <a:pathLst>
              <a:path h="656540" w="465048">
                <a:moveTo>
                  <a:pt x="0" y="0"/>
                </a:moveTo>
                <a:lnTo>
                  <a:pt x="465048" y="0"/>
                </a:lnTo>
                <a:lnTo>
                  <a:pt x="465048" y="656540"/>
                </a:lnTo>
                <a:lnTo>
                  <a:pt x="0" y="656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47162" y="1555179"/>
            <a:ext cx="8178000" cy="146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6400">
                <a:solidFill>
                  <a:srgbClr val="0082A9"/>
                </a:solidFill>
                <a:latin typeface="Arimo Bold"/>
              </a:rPr>
              <a:t>Motivation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39168" y="9262880"/>
            <a:ext cx="698400" cy="55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600">
                <a:solidFill>
                  <a:srgbClr val="7D8A8D"/>
                </a:solidFill>
                <a:latin typeface="News Cycle"/>
              </a:rPr>
              <a:t>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73002" y="2758704"/>
            <a:ext cx="10735565" cy="552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99"/>
              </a:lnSpc>
            </a:pPr>
          </a:p>
          <a:p>
            <a:pPr algn="l"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Burden removal in the nursing sector</a:t>
            </a:r>
          </a:p>
          <a:p>
            <a:pPr algn="l"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Exponential rise in epilepsy cases</a:t>
            </a:r>
          </a:p>
          <a:p>
            <a:pPr algn="l"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Efficient and economical monitoring solution</a:t>
            </a:r>
          </a:p>
          <a:p>
            <a:pPr algn="l" marL="863599" indent="-431800" lvl="1">
              <a:lnSpc>
                <a:spcPts val="7399"/>
              </a:lnSpc>
              <a:buFont typeface="Arial"/>
              <a:buChar char="•"/>
            </a:pPr>
            <a:r>
              <a:rPr lang="en-US" sz="3999" strike="noStrike" u="none">
                <a:solidFill>
                  <a:srgbClr val="000000"/>
                </a:solidFill>
                <a:latin typeface="Arimo"/>
              </a:rPr>
              <a:t>Economic growth in healthcare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294413" y="225021"/>
            <a:ext cx="9962231" cy="9863095"/>
          </a:xfrm>
          <a:custGeom>
            <a:avLst/>
            <a:gdLst/>
            <a:ahLst/>
            <a:cxnLst/>
            <a:rect r="r" b="b" t="t" l="l"/>
            <a:pathLst>
              <a:path h="9863095" w="9962231">
                <a:moveTo>
                  <a:pt x="0" y="0"/>
                </a:moveTo>
                <a:lnTo>
                  <a:pt x="9962232" y="0"/>
                </a:lnTo>
                <a:lnTo>
                  <a:pt x="9962232" y="9863094"/>
                </a:lnTo>
                <a:lnTo>
                  <a:pt x="0" y="9863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750813" y="3694977"/>
            <a:ext cx="3454110" cy="3480638"/>
          </a:xfrm>
          <a:custGeom>
            <a:avLst/>
            <a:gdLst/>
            <a:ahLst/>
            <a:cxnLst/>
            <a:rect r="r" b="b" t="t" l="l"/>
            <a:pathLst>
              <a:path h="3480638" w="3454110">
                <a:moveTo>
                  <a:pt x="0" y="0"/>
                </a:moveTo>
                <a:lnTo>
                  <a:pt x="3454110" y="0"/>
                </a:lnTo>
                <a:lnTo>
                  <a:pt x="3454110" y="3480638"/>
                </a:lnTo>
                <a:lnTo>
                  <a:pt x="0" y="3480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76863" y="6120395"/>
            <a:ext cx="3454110" cy="3480638"/>
          </a:xfrm>
          <a:custGeom>
            <a:avLst/>
            <a:gdLst/>
            <a:ahLst/>
            <a:cxnLst/>
            <a:rect r="r" b="b" t="t" l="l"/>
            <a:pathLst>
              <a:path h="3480638" w="3454110">
                <a:moveTo>
                  <a:pt x="0" y="0"/>
                </a:moveTo>
                <a:lnTo>
                  <a:pt x="3454110" y="0"/>
                </a:lnTo>
                <a:lnTo>
                  <a:pt x="3454110" y="3480638"/>
                </a:lnTo>
                <a:lnTo>
                  <a:pt x="0" y="34806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36752" y="1925682"/>
            <a:ext cx="2826592" cy="2078782"/>
          </a:xfrm>
          <a:custGeom>
            <a:avLst/>
            <a:gdLst/>
            <a:ahLst/>
            <a:cxnLst/>
            <a:rect r="r" b="b" t="t" l="l"/>
            <a:pathLst>
              <a:path h="2078782" w="2826592">
                <a:moveTo>
                  <a:pt x="0" y="0"/>
                </a:moveTo>
                <a:lnTo>
                  <a:pt x="2826592" y="0"/>
                </a:lnTo>
                <a:lnTo>
                  <a:pt x="2826592" y="2078782"/>
                </a:lnTo>
                <a:lnTo>
                  <a:pt x="0" y="20787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62246" y="3181050"/>
            <a:ext cx="3213573" cy="3487290"/>
          </a:xfrm>
          <a:custGeom>
            <a:avLst/>
            <a:gdLst/>
            <a:ahLst/>
            <a:cxnLst/>
            <a:rect r="r" b="b" t="t" l="l"/>
            <a:pathLst>
              <a:path h="3487290" w="3213573">
                <a:moveTo>
                  <a:pt x="0" y="0"/>
                </a:moveTo>
                <a:lnTo>
                  <a:pt x="3213574" y="0"/>
                </a:lnTo>
                <a:lnTo>
                  <a:pt x="3213574" y="3487290"/>
                </a:lnTo>
                <a:lnTo>
                  <a:pt x="0" y="348729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93240" y="5369212"/>
            <a:ext cx="3213573" cy="3487290"/>
          </a:xfrm>
          <a:custGeom>
            <a:avLst/>
            <a:gdLst/>
            <a:ahLst/>
            <a:cxnLst/>
            <a:rect r="r" b="b" t="t" l="l"/>
            <a:pathLst>
              <a:path h="3487290" w="3213573">
                <a:moveTo>
                  <a:pt x="0" y="0"/>
                </a:moveTo>
                <a:lnTo>
                  <a:pt x="3213574" y="0"/>
                </a:lnTo>
                <a:lnTo>
                  <a:pt x="3213574" y="3487290"/>
                </a:lnTo>
                <a:lnTo>
                  <a:pt x="0" y="34872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761404" y="6334556"/>
            <a:ext cx="2826592" cy="2078782"/>
          </a:xfrm>
          <a:custGeom>
            <a:avLst/>
            <a:gdLst/>
            <a:ahLst/>
            <a:cxnLst/>
            <a:rect r="r" b="b" t="t" l="l"/>
            <a:pathLst>
              <a:path h="2078782" w="2826592">
                <a:moveTo>
                  <a:pt x="0" y="0"/>
                </a:moveTo>
                <a:lnTo>
                  <a:pt x="2826592" y="0"/>
                </a:lnTo>
                <a:lnTo>
                  <a:pt x="2826592" y="2078782"/>
                </a:lnTo>
                <a:lnTo>
                  <a:pt x="0" y="2078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059856" y="3754498"/>
            <a:ext cx="3213573" cy="3487290"/>
          </a:xfrm>
          <a:custGeom>
            <a:avLst/>
            <a:gdLst/>
            <a:ahLst/>
            <a:cxnLst/>
            <a:rect r="r" b="b" t="t" l="l"/>
            <a:pathLst>
              <a:path h="3487290" w="3213573">
                <a:moveTo>
                  <a:pt x="0" y="0"/>
                </a:moveTo>
                <a:lnTo>
                  <a:pt x="3213574" y="0"/>
                </a:lnTo>
                <a:lnTo>
                  <a:pt x="3213574" y="3487290"/>
                </a:lnTo>
                <a:lnTo>
                  <a:pt x="0" y="348729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04264" y="1451604"/>
            <a:ext cx="3213573" cy="3487290"/>
          </a:xfrm>
          <a:custGeom>
            <a:avLst/>
            <a:gdLst/>
            <a:ahLst/>
            <a:cxnLst/>
            <a:rect r="r" b="b" t="t" l="l"/>
            <a:pathLst>
              <a:path h="3487290" w="3213573">
                <a:moveTo>
                  <a:pt x="0" y="0"/>
                </a:moveTo>
                <a:lnTo>
                  <a:pt x="3213574" y="0"/>
                </a:lnTo>
                <a:lnTo>
                  <a:pt x="3213574" y="3487290"/>
                </a:lnTo>
                <a:lnTo>
                  <a:pt x="0" y="34872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409219" y="783455"/>
            <a:ext cx="3454110" cy="3480638"/>
          </a:xfrm>
          <a:custGeom>
            <a:avLst/>
            <a:gdLst/>
            <a:ahLst/>
            <a:cxnLst/>
            <a:rect r="r" b="b" t="t" l="l"/>
            <a:pathLst>
              <a:path h="3480638" w="3454110">
                <a:moveTo>
                  <a:pt x="0" y="0"/>
                </a:moveTo>
                <a:lnTo>
                  <a:pt x="3454110" y="0"/>
                </a:lnTo>
                <a:lnTo>
                  <a:pt x="3454110" y="3480638"/>
                </a:lnTo>
                <a:lnTo>
                  <a:pt x="0" y="348063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377312" y="6687318"/>
            <a:ext cx="2574534" cy="2502056"/>
          </a:xfrm>
          <a:custGeom>
            <a:avLst/>
            <a:gdLst/>
            <a:ahLst/>
            <a:cxnLst/>
            <a:rect r="r" b="b" t="t" l="l"/>
            <a:pathLst>
              <a:path h="2502056" w="2574534">
                <a:moveTo>
                  <a:pt x="0" y="0"/>
                </a:moveTo>
                <a:lnTo>
                  <a:pt x="2574534" y="0"/>
                </a:lnTo>
                <a:lnTo>
                  <a:pt x="2574534" y="2502056"/>
                </a:lnTo>
                <a:lnTo>
                  <a:pt x="0" y="250205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320431" y="3178919"/>
            <a:ext cx="3454110" cy="3480638"/>
          </a:xfrm>
          <a:custGeom>
            <a:avLst/>
            <a:gdLst/>
            <a:ahLst/>
            <a:cxnLst/>
            <a:rect r="r" b="b" t="t" l="l"/>
            <a:pathLst>
              <a:path h="3480638" w="3454110">
                <a:moveTo>
                  <a:pt x="0" y="0"/>
                </a:moveTo>
                <a:lnTo>
                  <a:pt x="3454110" y="0"/>
                </a:lnTo>
                <a:lnTo>
                  <a:pt x="3454110" y="3480638"/>
                </a:lnTo>
                <a:lnTo>
                  <a:pt x="0" y="348063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689828" y="1125926"/>
            <a:ext cx="2574534" cy="2502056"/>
          </a:xfrm>
          <a:custGeom>
            <a:avLst/>
            <a:gdLst/>
            <a:ahLst/>
            <a:cxnLst/>
            <a:rect r="r" b="b" t="t" l="l"/>
            <a:pathLst>
              <a:path h="2502056" w="2574534">
                <a:moveTo>
                  <a:pt x="0" y="0"/>
                </a:moveTo>
                <a:lnTo>
                  <a:pt x="2574534" y="0"/>
                </a:lnTo>
                <a:lnTo>
                  <a:pt x="2574534" y="2502056"/>
                </a:lnTo>
                <a:lnTo>
                  <a:pt x="0" y="250205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169901" y="4224955"/>
            <a:ext cx="2184040" cy="1965768"/>
            <a:chOff x="0" y="0"/>
            <a:chExt cx="2912053" cy="262102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32131" y="46609"/>
              <a:ext cx="2847848" cy="2527935"/>
            </a:xfrm>
            <a:custGeom>
              <a:avLst/>
              <a:gdLst/>
              <a:ahLst/>
              <a:cxnLst/>
              <a:rect r="r" b="b" t="t" l="l"/>
              <a:pathLst>
                <a:path h="2527935" w="2847848">
                  <a:moveTo>
                    <a:pt x="1967992" y="0"/>
                  </a:moveTo>
                  <a:lnTo>
                    <a:pt x="880364" y="0"/>
                  </a:lnTo>
                  <a:cubicBezTo>
                    <a:pt x="765429" y="0"/>
                    <a:pt x="659130" y="61214"/>
                    <a:pt x="601599" y="161036"/>
                  </a:cubicBezTo>
                  <a:lnTo>
                    <a:pt x="57531" y="1102741"/>
                  </a:lnTo>
                  <a:cubicBezTo>
                    <a:pt x="0" y="1202436"/>
                    <a:pt x="0" y="1324991"/>
                    <a:pt x="57531" y="1424813"/>
                  </a:cubicBezTo>
                  <a:lnTo>
                    <a:pt x="601345" y="2366899"/>
                  </a:lnTo>
                  <a:cubicBezTo>
                    <a:pt x="658876" y="2466594"/>
                    <a:pt x="765175" y="2527935"/>
                    <a:pt x="880110" y="2527935"/>
                  </a:cubicBezTo>
                  <a:lnTo>
                    <a:pt x="1967738" y="2527935"/>
                  </a:lnTo>
                  <a:cubicBezTo>
                    <a:pt x="2082673" y="2527935"/>
                    <a:pt x="2188972" y="2466721"/>
                    <a:pt x="2246503" y="2366899"/>
                  </a:cubicBezTo>
                  <a:lnTo>
                    <a:pt x="2790317" y="1424813"/>
                  </a:lnTo>
                  <a:cubicBezTo>
                    <a:pt x="2847848" y="1325118"/>
                    <a:pt x="2847848" y="1202563"/>
                    <a:pt x="2790317" y="1102741"/>
                  </a:cubicBezTo>
                  <a:lnTo>
                    <a:pt x="2247011" y="160782"/>
                  </a:lnTo>
                  <a:cubicBezTo>
                    <a:pt x="2189226" y="61341"/>
                    <a:pt x="2082927" y="0"/>
                    <a:pt x="196799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64951">
                    <a:alpha val="100000"/>
                  </a:srgbClr>
                </a:gs>
                <a:gs pos="100000">
                  <a:srgbClr val="373942">
                    <a:alpha val="100000"/>
                  </a:srgbClr>
                </a:gs>
              </a:gsLst>
              <a:lin ang="2319915"/>
            </a:gra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16510" y="0"/>
              <a:ext cx="2945003" cy="2621153"/>
            </a:xfrm>
            <a:custGeom>
              <a:avLst/>
              <a:gdLst/>
              <a:ahLst/>
              <a:cxnLst/>
              <a:rect r="r" b="b" t="t" l="l"/>
              <a:pathLst>
                <a:path h="2621153" w="2945003">
                  <a:moveTo>
                    <a:pt x="2016633" y="93091"/>
                  </a:moveTo>
                  <a:lnTo>
                    <a:pt x="929005" y="93091"/>
                  </a:lnTo>
                  <a:lnTo>
                    <a:pt x="929005" y="46609"/>
                  </a:lnTo>
                  <a:lnTo>
                    <a:pt x="929005" y="93091"/>
                  </a:lnTo>
                  <a:cubicBezTo>
                    <a:pt x="830707" y="93091"/>
                    <a:pt x="739775" y="145542"/>
                    <a:pt x="690626" y="230759"/>
                  </a:cubicBezTo>
                  <a:lnTo>
                    <a:pt x="146558" y="1172718"/>
                  </a:lnTo>
                  <a:lnTo>
                    <a:pt x="106172" y="1149350"/>
                  </a:lnTo>
                  <a:lnTo>
                    <a:pt x="146558" y="1172591"/>
                  </a:lnTo>
                  <a:cubicBezTo>
                    <a:pt x="97409" y="1257935"/>
                    <a:pt x="97409" y="1362710"/>
                    <a:pt x="146558" y="1448181"/>
                  </a:cubicBezTo>
                  <a:lnTo>
                    <a:pt x="106172" y="1471422"/>
                  </a:lnTo>
                  <a:lnTo>
                    <a:pt x="146558" y="1448181"/>
                  </a:lnTo>
                  <a:lnTo>
                    <a:pt x="690372" y="2390140"/>
                  </a:lnTo>
                  <a:cubicBezTo>
                    <a:pt x="739521" y="2475484"/>
                    <a:pt x="830453" y="2527808"/>
                    <a:pt x="928751" y="2527808"/>
                  </a:cubicBezTo>
                  <a:lnTo>
                    <a:pt x="928751" y="2574417"/>
                  </a:lnTo>
                  <a:lnTo>
                    <a:pt x="928751" y="2527808"/>
                  </a:lnTo>
                  <a:lnTo>
                    <a:pt x="2016379" y="2527808"/>
                  </a:lnTo>
                  <a:lnTo>
                    <a:pt x="2016379" y="2574417"/>
                  </a:lnTo>
                  <a:lnTo>
                    <a:pt x="2016379" y="2527808"/>
                  </a:lnTo>
                  <a:cubicBezTo>
                    <a:pt x="2114677" y="2527808"/>
                    <a:pt x="2205609" y="2475357"/>
                    <a:pt x="2254758" y="2390140"/>
                  </a:cubicBezTo>
                  <a:lnTo>
                    <a:pt x="2798572" y="1448054"/>
                  </a:lnTo>
                  <a:lnTo>
                    <a:pt x="2838958" y="1471295"/>
                  </a:lnTo>
                  <a:lnTo>
                    <a:pt x="2798572" y="1448054"/>
                  </a:lnTo>
                  <a:cubicBezTo>
                    <a:pt x="2847721" y="1362710"/>
                    <a:pt x="2847721" y="1257935"/>
                    <a:pt x="2798572" y="1172464"/>
                  </a:cubicBezTo>
                  <a:lnTo>
                    <a:pt x="2838958" y="1149223"/>
                  </a:lnTo>
                  <a:lnTo>
                    <a:pt x="2798572" y="1172464"/>
                  </a:lnTo>
                  <a:lnTo>
                    <a:pt x="2255266" y="230378"/>
                  </a:lnTo>
                  <a:lnTo>
                    <a:pt x="2295652" y="207137"/>
                  </a:lnTo>
                  <a:lnTo>
                    <a:pt x="2255393" y="230505"/>
                  </a:lnTo>
                  <a:cubicBezTo>
                    <a:pt x="2205990" y="145415"/>
                    <a:pt x="2115058" y="92964"/>
                    <a:pt x="2016633" y="92964"/>
                  </a:cubicBezTo>
                  <a:lnTo>
                    <a:pt x="2016633" y="46609"/>
                  </a:lnTo>
                  <a:lnTo>
                    <a:pt x="2016633" y="93091"/>
                  </a:lnTo>
                  <a:moveTo>
                    <a:pt x="2016633" y="0"/>
                  </a:moveTo>
                  <a:cubicBezTo>
                    <a:pt x="2148205" y="0"/>
                    <a:pt x="2269871" y="70104"/>
                    <a:pt x="2335911" y="184023"/>
                  </a:cubicBezTo>
                  <a:lnTo>
                    <a:pt x="2335911" y="184150"/>
                  </a:lnTo>
                  <a:lnTo>
                    <a:pt x="2879217" y="1126236"/>
                  </a:lnTo>
                  <a:cubicBezTo>
                    <a:pt x="2945003" y="1240409"/>
                    <a:pt x="2945003" y="1380617"/>
                    <a:pt x="2879217" y="1494790"/>
                  </a:cubicBezTo>
                  <a:lnTo>
                    <a:pt x="2335403" y="2436876"/>
                  </a:lnTo>
                  <a:lnTo>
                    <a:pt x="2295017" y="2413635"/>
                  </a:lnTo>
                  <a:lnTo>
                    <a:pt x="2335403" y="2436876"/>
                  </a:lnTo>
                  <a:cubicBezTo>
                    <a:pt x="2269617" y="2551049"/>
                    <a:pt x="2147824" y="2621153"/>
                    <a:pt x="2016252" y="2621153"/>
                  </a:cubicBezTo>
                  <a:lnTo>
                    <a:pt x="928751" y="2621153"/>
                  </a:lnTo>
                  <a:cubicBezTo>
                    <a:pt x="797179" y="2621153"/>
                    <a:pt x="675513" y="2551049"/>
                    <a:pt x="609600" y="2436876"/>
                  </a:cubicBezTo>
                  <a:lnTo>
                    <a:pt x="649986" y="2413635"/>
                  </a:lnTo>
                  <a:lnTo>
                    <a:pt x="609600" y="2436876"/>
                  </a:lnTo>
                  <a:lnTo>
                    <a:pt x="65786" y="1494663"/>
                  </a:lnTo>
                  <a:cubicBezTo>
                    <a:pt x="0" y="1380490"/>
                    <a:pt x="0" y="1240282"/>
                    <a:pt x="65786" y="1126109"/>
                  </a:cubicBezTo>
                  <a:lnTo>
                    <a:pt x="609981" y="184277"/>
                  </a:lnTo>
                  <a:lnTo>
                    <a:pt x="650240" y="207518"/>
                  </a:lnTo>
                  <a:lnTo>
                    <a:pt x="609854" y="184277"/>
                  </a:lnTo>
                  <a:cubicBezTo>
                    <a:pt x="675640" y="70104"/>
                    <a:pt x="797433" y="0"/>
                    <a:pt x="929005" y="0"/>
                  </a:cubicBezTo>
                  <a:lnTo>
                    <a:pt x="2016633" y="0"/>
                  </a:lnTo>
                  <a:close/>
                </a:path>
              </a:pathLst>
            </a:custGeom>
            <a:solidFill>
              <a:srgbClr val="2C2E3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912053" cy="2630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600"/>
                </a:lnSpc>
              </a:pPr>
              <a:r>
                <a:rPr lang="en-US" sz="3000" spc="28">
                  <a:solidFill>
                    <a:srgbClr val="FFFFFF"/>
                  </a:solidFill>
                  <a:latin typeface="TT Rounds Condensed Bold"/>
                </a:rPr>
                <a:t>   Motivation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073170" y="2977779"/>
            <a:ext cx="1000650" cy="42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spc="20">
                <a:solidFill>
                  <a:srgbClr val="FFFFFF"/>
                </a:solidFill>
                <a:latin typeface="TT Rounds Condensed"/>
              </a:rPr>
              <a:t>Cost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759958" y="2787345"/>
            <a:ext cx="1789934" cy="748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FFFFFF"/>
                </a:solidFill>
                <a:latin typeface="TT Rounds Condensed"/>
              </a:rPr>
              <a:t>Independence of Old Age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234376" y="6599279"/>
            <a:ext cx="1761986" cy="73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9">
                <a:solidFill>
                  <a:srgbClr val="FFFFFF"/>
                </a:solidFill>
                <a:latin typeface="TT Rounds Condensed"/>
              </a:rPr>
              <a:t>Economical growth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68654" y="6512035"/>
            <a:ext cx="1564754" cy="76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spc="20">
                <a:solidFill>
                  <a:srgbClr val="FFFFFF"/>
                </a:solidFill>
                <a:latin typeface="TT Rounds Condensed"/>
              </a:rPr>
              <a:t>Burden Removal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9900" y="185536"/>
            <a:ext cx="1464076" cy="1238974"/>
            <a:chOff x="0" y="0"/>
            <a:chExt cx="1952101" cy="16519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52117" cy="1652016"/>
            </a:xfrm>
            <a:custGeom>
              <a:avLst/>
              <a:gdLst/>
              <a:ahLst/>
              <a:cxnLst/>
              <a:rect r="r" b="b" t="t" l="l"/>
              <a:pathLst>
                <a:path h="1652016" w="1952117">
                  <a:moveTo>
                    <a:pt x="0" y="0"/>
                  </a:moveTo>
                  <a:lnTo>
                    <a:pt x="1952117" y="0"/>
                  </a:lnTo>
                  <a:lnTo>
                    <a:pt x="1952117" y="1652016"/>
                  </a:lnTo>
                  <a:lnTo>
                    <a:pt x="0" y="1652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0" r="0" b="-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21722" y="293892"/>
            <a:ext cx="5972267" cy="927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5428">
                <a:solidFill>
                  <a:srgbClr val="0082A9"/>
                </a:solidFill>
                <a:latin typeface="Neue Einstellung Bold"/>
              </a:rPr>
              <a:t>Literature Review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98576" y="1569378"/>
          <a:ext cx="17598998" cy="8153359"/>
        </p:xfrm>
        <a:graphic>
          <a:graphicData uri="http://schemas.openxmlformats.org/drawingml/2006/table">
            <a:tbl>
              <a:tblPr/>
              <a:tblGrid>
                <a:gridCol w="3726654"/>
                <a:gridCol w="2162847"/>
                <a:gridCol w="3211446"/>
                <a:gridCol w="1717035"/>
                <a:gridCol w="758101"/>
                <a:gridCol w="1415375"/>
                <a:gridCol w="1561182"/>
                <a:gridCol w="1627141"/>
                <a:gridCol w="1419217"/>
              </a:tblGrid>
              <a:tr h="9536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Title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Modality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Methodology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Category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Year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Phase of Seizure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Detection of Seizure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Forecasting of Seizure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87"/>
                        </a:lnSpc>
                        <a:defRPr/>
                      </a:pPr>
                      <a:r>
                        <a:rPr lang="en-US" sz="1991">
                          <a:solidFill>
                            <a:srgbClr val="FFFFFF"/>
                          </a:solidFill>
                          <a:latin typeface="Neue Einstellung Bold"/>
                        </a:rPr>
                        <a:t>Wearable Device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2A9"/>
                    </a:solidFill>
                  </a:tcPr>
                </a:tc>
              </a:tr>
              <a:tr h="12396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Automated class-based compression for real-time epileptic seizure detection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Classification and data reduction technique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2018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7345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An ultra-low power smart headband for real-time epileptic seizure detection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Analogue front-end circuitry, </a:t>
                      </a: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epileptic seizure detection tag, Bluetooth low power chip                          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2018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96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Applying deep learning for epilepsy seizure detection and brain mapping visualization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Patient Video Recording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CNN and LSTM 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2019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3969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Aberrant epileptic seizure identification: A computer vision perspective</a:t>
                      </a: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Recordings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GAN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Unsupervised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2019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Preictal 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72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Deep Learning Approaches for Automated Seizure Detection from Scalp Electroencephalograms</a:t>
                      </a:r>
                      <a:endParaRPr lang="en-US" sz="1100"/>
                    </a:p>
                    <a:p>
                      <a:pPr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EEG Signal based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CNN/LSTM and Channel-based LSTM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Supervised </a:t>
                      </a:r>
                      <a:endParaRPr lang="en-US" sz="1100"/>
                    </a:p>
                    <a:p>
                      <a:pPr algn="ctr">
                        <a:lnSpc>
                          <a:spcPts val="2648"/>
                        </a:lnSpc>
                      </a:pPr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2020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r>
                        <a:rPr lang="en-US" sz="1891">
                          <a:solidFill>
                            <a:srgbClr val="000000"/>
                          </a:solidFill>
                          <a:latin typeface="Neue Einstellung"/>
                        </a:rPr>
                        <a:t>Ictal</a:t>
                      </a:r>
                      <a:endParaRPr lang="en-US" sz="1100"/>
                    </a:p>
                  </a:txBody>
                  <a:tcPr marL="56902" marR="56902" marT="56902" marB="56902" anchor="ctr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48"/>
                        </a:lnSpc>
                        <a:defRPr/>
                      </a:pPr>
                      <a:endParaRPr lang="en-US" sz="1100"/>
                    </a:p>
                  </a:txBody>
                  <a:tcPr marL="56902" marR="56902" marT="56902" marB="56902" anchor="t">
                    <a:lnL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484">
                      <a:solidFill>
                        <a:srgbClr val="471E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16960967" y="288132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60967" y="4385037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64978" y="4247277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22889" y="4247277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22889" y="2881320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464978" y="2881320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958871" y="5641295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22889" y="5616284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467073" y="6921199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467073" y="8660818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67073" y="5646057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822889" y="8660818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960967" y="8660818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6" y="0"/>
                </a:lnTo>
                <a:lnTo>
                  <a:pt x="596666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958871" y="6921199"/>
            <a:ext cx="596667" cy="597482"/>
          </a:xfrm>
          <a:custGeom>
            <a:avLst/>
            <a:gdLst/>
            <a:ahLst/>
            <a:cxnLst/>
            <a:rect r="r" b="b" t="t" l="l"/>
            <a:pathLst>
              <a:path h="597482" w="596667">
                <a:moveTo>
                  <a:pt x="0" y="0"/>
                </a:moveTo>
                <a:lnTo>
                  <a:pt x="596667" y="0"/>
                </a:lnTo>
                <a:lnTo>
                  <a:pt x="596667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554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22889" y="6921199"/>
            <a:ext cx="598762" cy="597482"/>
          </a:xfrm>
          <a:custGeom>
            <a:avLst/>
            <a:gdLst/>
            <a:ahLst/>
            <a:cxnLst/>
            <a:rect r="r" b="b" t="t" l="l"/>
            <a:pathLst>
              <a:path h="597482" w="598762">
                <a:moveTo>
                  <a:pt x="0" y="0"/>
                </a:moveTo>
                <a:lnTo>
                  <a:pt x="598762" y="0"/>
                </a:lnTo>
                <a:lnTo>
                  <a:pt x="598762" y="597482"/>
                </a:lnTo>
                <a:lnTo>
                  <a:pt x="0" y="59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786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DAF81kRvwmw</dc:identifier>
  <dcterms:modified xsi:type="dcterms:W3CDTF">2011-08-01T06:04:30Z</dcterms:modified>
  <cp:revision>1</cp:revision>
  <dc:title>Evaluation-01.pptx</dc:title>
</cp:coreProperties>
</file>